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4.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6.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7.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8.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9.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0.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1.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2.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2" r:id="rId3"/>
    <p:sldId id="280" r:id="rId4"/>
    <p:sldId id="269" r:id="rId5"/>
    <p:sldId id="307" r:id="rId6"/>
    <p:sldId id="281" r:id="rId7"/>
    <p:sldId id="283" r:id="rId8"/>
    <p:sldId id="284" r:id="rId9"/>
    <p:sldId id="285" r:id="rId10"/>
    <p:sldId id="286" r:id="rId11"/>
    <p:sldId id="287" r:id="rId12"/>
    <p:sldId id="288" r:id="rId13"/>
    <p:sldId id="289" r:id="rId14"/>
    <p:sldId id="293" r:id="rId15"/>
    <p:sldId id="292" r:id="rId16"/>
    <p:sldId id="295" r:id="rId17"/>
    <p:sldId id="294" r:id="rId18"/>
    <p:sldId id="298" r:id="rId19"/>
    <p:sldId id="300" r:id="rId20"/>
    <p:sldId id="299" r:id="rId21"/>
    <p:sldId id="301" r:id="rId22"/>
    <p:sldId id="303" r:id="rId23"/>
    <p:sldId id="302" r:id="rId24"/>
    <p:sldId id="311" r:id="rId25"/>
    <p:sldId id="310" r:id="rId26"/>
    <p:sldId id="290" r:id="rId27"/>
    <p:sldId id="291" r:id="rId28"/>
    <p:sldId id="305" r:id="rId29"/>
    <p:sldId id="304" r:id="rId30"/>
    <p:sldId id="306" r:id="rId31"/>
    <p:sldId id="296" r:id="rId32"/>
    <p:sldId id="297" r:id="rId33"/>
    <p:sldId id="308" r:id="rId34"/>
    <p:sldId id="309" r:id="rId35"/>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2" autoAdjust="0"/>
    <p:restoredTop sz="89114" autoAdjust="0"/>
  </p:normalViewPr>
  <p:slideViewPr>
    <p:cSldViewPr>
      <p:cViewPr varScale="1">
        <p:scale>
          <a:sx n="69" d="100"/>
          <a:sy n="69" d="100"/>
        </p:scale>
        <p:origin x="-63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5B9B2D-23F5-4929-9A94-DD3523F36ADE}" type="datetimeFigureOut">
              <a:rPr lang="en-AU" smtClean="0"/>
              <a:pPr/>
              <a:t>5/11/2015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4FF3BA-2145-40B5-AC26-61E69BCF00EA}" type="slidenum">
              <a:rPr lang="en-AU" smtClean="0"/>
              <a:pPr/>
              <a:t>‹#›</a:t>
            </a:fld>
            <a:endParaRPr lang="en-AU"/>
          </a:p>
        </p:txBody>
      </p:sp>
    </p:spTree>
    <p:extLst>
      <p:ext uri="{BB962C8B-B14F-4D97-AF65-F5344CB8AC3E}">
        <p14:creationId xmlns:p14="http://schemas.microsoft.com/office/powerpoint/2010/main" val="379596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Both ossification types commence with mesenchymal cells and whilst endochondral ossification has an intervening cartilage model, intramembranous does not.  Intramembranous ossification is a feature in flat bone formation, whilst endochondral occurs in long bones.</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9B4FF3BA-2145-40B5-AC26-61E69BCF00EA}" type="slidenum">
              <a:rPr lang="en-AU" smtClean="0"/>
              <a:pPr/>
              <a:t>5</a:t>
            </a:fld>
            <a:endParaRPr lang="en-AU"/>
          </a:p>
        </p:txBody>
      </p:sp>
    </p:spTree>
    <p:extLst>
      <p:ext uri="{BB962C8B-B14F-4D97-AF65-F5344CB8AC3E}">
        <p14:creationId xmlns:p14="http://schemas.microsoft.com/office/powerpoint/2010/main" val="537950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Note low serum ferritin with reduced iron stores may not yet be causing abnormal erythropoiesis</a:t>
            </a:r>
            <a:endParaRPr lang="en-AU" dirty="0"/>
          </a:p>
        </p:txBody>
      </p:sp>
      <p:sp>
        <p:nvSpPr>
          <p:cNvPr id="4" name="Slide Number Placeholder 3"/>
          <p:cNvSpPr>
            <a:spLocks noGrp="1"/>
          </p:cNvSpPr>
          <p:nvPr>
            <p:ph type="sldNum" sz="quarter" idx="10"/>
          </p:nvPr>
        </p:nvSpPr>
        <p:spPr/>
        <p:txBody>
          <a:bodyPr/>
          <a:lstStyle/>
          <a:p>
            <a:fld id="{9B4FF3BA-2145-40B5-AC26-61E69BCF00EA}" type="slidenum">
              <a:rPr lang="en-AU" smtClean="0"/>
              <a:pPr/>
              <a:t>31</a:t>
            </a:fld>
            <a:endParaRPr lang="en-AU"/>
          </a:p>
        </p:txBody>
      </p:sp>
    </p:spTree>
    <p:extLst>
      <p:ext uri="{BB962C8B-B14F-4D97-AF65-F5344CB8AC3E}">
        <p14:creationId xmlns:p14="http://schemas.microsoft.com/office/powerpoint/2010/main" val="720856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B4FF3BA-2145-40B5-AC26-61E69BCF00EA}" type="slidenum">
              <a:rPr lang="en-AU" smtClean="0"/>
              <a:pPr/>
              <a:t>32</a:t>
            </a:fld>
            <a:endParaRPr lang="en-AU"/>
          </a:p>
        </p:txBody>
      </p:sp>
    </p:spTree>
    <p:extLst>
      <p:ext uri="{BB962C8B-B14F-4D97-AF65-F5344CB8AC3E}">
        <p14:creationId xmlns:p14="http://schemas.microsoft.com/office/powerpoint/2010/main" val="720856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B4FF3BA-2145-40B5-AC26-61E69BCF00EA}" type="slidenum">
              <a:rPr lang="en-AU" smtClean="0"/>
              <a:pPr/>
              <a:t>33</a:t>
            </a:fld>
            <a:endParaRPr lang="en-AU"/>
          </a:p>
        </p:txBody>
      </p:sp>
    </p:spTree>
    <p:extLst>
      <p:ext uri="{BB962C8B-B14F-4D97-AF65-F5344CB8AC3E}">
        <p14:creationId xmlns:p14="http://schemas.microsoft.com/office/powerpoint/2010/main" val="720856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B4FF3BA-2145-40B5-AC26-61E69BCF00EA}" type="slidenum">
              <a:rPr lang="en-AU" smtClean="0"/>
              <a:pPr/>
              <a:t>34</a:t>
            </a:fld>
            <a:endParaRPr lang="en-AU"/>
          </a:p>
        </p:txBody>
      </p:sp>
    </p:spTree>
    <p:extLst>
      <p:ext uri="{BB962C8B-B14F-4D97-AF65-F5344CB8AC3E}">
        <p14:creationId xmlns:p14="http://schemas.microsoft.com/office/powerpoint/2010/main" val="72085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RA commonly involves MCP and PIP joints with sparing of the DIPJs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 Osteoarthritis causes bony swelling in the PIP and DIP joints along with the base of the thumb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carpo</a:t>
            </a:r>
            <a:r>
              <a:rPr lang="en-US" sz="1200" kern="1200" dirty="0" smtClean="0">
                <a:solidFill>
                  <a:schemeClr val="tx1"/>
                </a:solidFill>
                <a:effectLst/>
                <a:latin typeface="+mn-lt"/>
                <a:ea typeface="+mn-ea"/>
                <a:cs typeface="+mn-cs"/>
              </a:rPr>
              <a:t>-metacarpal joint) and is uncommon in the wrist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 Prolonged early morning stiffness suggests inflammatory arthritis (</a:t>
            </a:r>
            <a:r>
              <a:rPr lang="en-US" sz="1200" kern="1200" dirty="0" err="1" smtClean="0">
                <a:solidFill>
                  <a:schemeClr val="tx1"/>
                </a:solidFill>
                <a:effectLst/>
                <a:latin typeface="+mn-lt"/>
                <a:ea typeface="+mn-ea"/>
                <a:cs typeface="+mn-cs"/>
              </a:rPr>
              <a:t>ie</a:t>
            </a:r>
            <a:r>
              <a:rPr lang="en-US" sz="1200" kern="1200" dirty="0" smtClean="0">
                <a:solidFill>
                  <a:schemeClr val="tx1"/>
                </a:solidFill>
                <a:effectLst/>
                <a:latin typeface="+mn-lt"/>
                <a:ea typeface="+mn-ea"/>
                <a:cs typeface="+mn-cs"/>
              </a:rPr>
              <a:t> rheumatoid arthritis)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 Correct – these are </a:t>
            </a:r>
            <a:r>
              <a:rPr lang="en-US" sz="1200" kern="1200" dirty="0" err="1" smtClean="0">
                <a:solidFill>
                  <a:schemeClr val="tx1"/>
                </a:solidFill>
                <a:effectLst/>
                <a:latin typeface="+mn-lt"/>
                <a:ea typeface="+mn-ea"/>
                <a:cs typeface="+mn-cs"/>
              </a:rPr>
              <a:t>Heberdens</a:t>
            </a:r>
            <a:r>
              <a:rPr lang="en-US" sz="1200" kern="1200" dirty="0" smtClean="0">
                <a:solidFill>
                  <a:schemeClr val="tx1"/>
                </a:solidFill>
                <a:effectLst/>
                <a:latin typeface="+mn-lt"/>
                <a:ea typeface="+mn-ea"/>
                <a:cs typeface="+mn-cs"/>
              </a:rPr>
              <a:t> nodes (also seen in PIP joints as </a:t>
            </a:r>
            <a:r>
              <a:rPr lang="en-US" sz="1200" kern="1200" dirty="0" err="1" smtClean="0">
                <a:solidFill>
                  <a:schemeClr val="tx1"/>
                </a:solidFill>
                <a:effectLst/>
                <a:latin typeface="+mn-lt"/>
                <a:ea typeface="+mn-ea"/>
                <a:cs typeface="+mn-cs"/>
              </a:rPr>
              <a:t>Bouchards</a:t>
            </a:r>
            <a:r>
              <a:rPr lang="en-US" sz="1200" kern="1200" dirty="0" smtClean="0">
                <a:solidFill>
                  <a:schemeClr val="tx1"/>
                </a:solidFill>
                <a:effectLst/>
                <a:latin typeface="+mn-lt"/>
                <a:ea typeface="+mn-ea"/>
                <a:cs typeface="+mn-cs"/>
              </a:rPr>
              <a:t> nodes)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 Gout is characterized by episodic severe pain and swelling in 1 or 2 joints, commonly lower limb such as the big toe (1st MTP joint -</a:t>
            </a:r>
            <a:r>
              <a:rPr lang="en-US" sz="1200" kern="1200" dirty="0" err="1" smtClean="0">
                <a:solidFill>
                  <a:schemeClr val="tx1"/>
                </a:solidFill>
                <a:effectLst/>
                <a:latin typeface="+mn-lt"/>
                <a:ea typeface="+mn-ea"/>
                <a:cs typeface="+mn-cs"/>
              </a:rPr>
              <a:t>podagra</a:t>
            </a:r>
            <a:r>
              <a:rPr lang="en-US" sz="1200" kern="1200" dirty="0" smtClean="0">
                <a:solidFill>
                  <a:schemeClr val="tx1"/>
                </a:solidFill>
                <a:effectLst/>
                <a:latin typeface="+mn-lt"/>
                <a:ea typeface="+mn-ea"/>
                <a:cs typeface="+mn-cs"/>
              </a:rPr>
              <a:t>), ankle or knee.</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9B4FF3BA-2145-40B5-AC26-61E69BCF00EA}" type="slidenum">
              <a:rPr lang="en-AU" smtClean="0"/>
              <a:pPr/>
              <a:t>7</a:t>
            </a:fld>
            <a:endParaRPr lang="en-AU"/>
          </a:p>
        </p:txBody>
      </p:sp>
    </p:spTree>
    <p:extLst>
      <p:ext uri="{BB962C8B-B14F-4D97-AF65-F5344CB8AC3E}">
        <p14:creationId xmlns:p14="http://schemas.microsoft.com/office/powerpoint/2010/main" val="1457404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B4FF3BA-2145-40B5-AC26-61E69BCF00EA}" type="slidenum">
              <a:rPr lang="en-AU" smtClean="0"/>
              <a:pPr/>
              <a:t>18</a:t>
            </a:fld>
            <a:endParaRPr lang="en-AU"/>
          </a:p>
        </p:txBody>
      </p:sp>
    </p:spTree>
    <p:extLst>
      <p:ext uri="{BB962C8B-B14F-4D97-AF65-F5344CB8AC3E}">
        <p14:creationId xmlns:p14="http://schemas.microsoft.com/office/powerpoint/2010/main" val="720856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B4FF3BA-2145-40B5-AC26-61E69BCF00EA}" type="slidenum">
              <a:rPr lang="en-AU" smtClean="0"/>
              <a:pPr/>
              <a:t>20</a:t>
            </a:fld>
            <a:endParaRPr lang="en-AU"/>
          </a:p>
        </p:txBody>
      </p:sp>
    </p:spTree>
    <p:extLst>
      <p:ext uri="{BB962C8B-B14F-4D97-AF65-F5344CB8AC3E}">
        <p14:creationId xmlns:p14="http://schemas.microsoft.com/office/powerpoint/2010/main" val="720856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B4FF3BA-2145-40B5-AC26-61E69BCF00EA}" type="slidenum">
              <a:rPr lang="en-AU" smtClean="0"/>
              <a:pPr/>
              <a:t>22</a:t>
            </a:fld>
            <a:endParaRPr lang="en-AU"/>
          </a:p>
        </p:txBody>
      </p:sp>
    </p:spTree>
    <p:extLst>
      <p:ext uri="{BB962C8B-B14F-4D97-AF65-F5344CB8AC3E}">
        <p14:creationId xmlns:p14="http://schemas.microsoft.com/office/powerpoint/2010/main" val="720856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B4FF3BA-2145-40B5-AC26-61E69BCF00EA}" type="slidenum">
              <a:rPr lang="en-AU" smtClean="0"/>
              <a:pPr/>
              <a:t>24</a:t>
            </a:fld>
            <a:endParaRPr lang="en-AU"/>
          </a:p>
        </p:txBody>
      </p:sp>
    </p:spTree>
    <p:extLst>
      <p:ext uri="{BB962C8B-B14F-4D97-AF65-F5344CB8AC3E}">
        <p14:creationId xmlns:p14="http://schemas.microsoft.com/office/powerpoint/2010/main" val="720856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A. not correct: hearing and vestibular function haven’t been identified as an independent risk factor for falls</a:t>
            </a:r>
          </a:p>
          <a:p>
            <a:r>
              <a:rPr lang="en-AU" sz="1200" kern="1200" dirty="0" smtClean="0">
                <a:solidFill>
                  <a:schemeClr val="tx1"/>
                </a:solidFill>
                <a:effectLst/>
                <a:latin typeface="+mn-lt"/>
                <a:ea typeface="+mn-ea"/>
                <a:cs typeface="+mn-cs"/>
              </a:rPr>
              <a:t>B. not correct: nerve conduction time hasn’t been identified as an independent risk factor for falls</a:t>
            </a:r>
          </a:p>
          <a:p>
            <a:r>
              <a:rPr lang="en-AU" sz="1200" kern="1200" dirty="0" smtClean="0">
                <a:solidFill>
                  <a:schemeClr val="tx1"/>
                </a:solidFill>
                <a:effectLst/>
                <a:latin typeface="+mn-lt"/>
                <a:ea typeface="+mn-ea"/>
                <a:cs typeface="+mn-cs"/>
              </a:rPr>
              <a:t>C. not correct: vestibular function and muscle power haven’t been identified as an independent risk factor for falls</a:t>
            </a:r>
          </a:p>
          <a:p>
            <a:r>
              <a:rPr lang="en-AU" sz="1200" kern="1200" dirty="0" smtClean="0">
                <a:solidFill>
                  <a:schemeClr val="tx1"/>
                </a:solidFill>
                <a:effectLst/>
                <a:latin typeface="+mn-lt"/>
                <a:ea typeface="+mn-ea"/>
                <a:cs typeface="+mn-cs"/>
              </a:rPr>
              <a:t>D. not correct: tactile sensitivity and vestibular function haven’t  been identified as an independent risk factor for falls</a:t>
            </a:r>
          </a:p>
          <a:p>
            <a:endParaRPr lang="en-AU" dirty="0"/>
          </a:p>
        </p:txBody>
      </p:sp>
      <p:sp>
        <p:nvSpPr>
          <p:cNvPr id="4" name="Slide Number Placeholder 3"/>
          <p:cNvSpPr>
            <a:spLocks noGrp="1"/>
          </p:cNvSpPr>
          <p:nvPr>
            <p:ph type="sldNum" sz="quarter" idx="10"/>
          </p:nvPr>
        </p:nvSpPr>
        <p:spPr/>
        <p:txBody>
          <a:bodyPr/>
          <a:lstStyle/>
          <a:p>
            <a:fld id="{9B4FF3BA-2145-40B5-AC26-61E69BCF00EA}" type="slidenum">
              <a:rPr lang="en-AU" smtClean="0"/>
              <a:pPr/>
              <a:t>25</a:t>
            </a:fld>
            <a:endParaRPr lang="en-AU"/>
          </a:p>
        </p:txBody>
      </p:sp>
    </p:spTree>
    <p:extLst>
      <p:ext uri="{BB962C8B-B14F-4D97-AF65-F5344CB8AC3E}">
        <p14:creationId xmlns:p14="http://schemas.microsoft.com/office/powerpoint/2010/main" val="720856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B4FF3BA-2145-40B5-AC26-61E69BCF00EA}" type="slidenum">
              <a:rPr lang="en-AU" smtClean="0"/>
              <a:pPr/>
              <a:t>28</a:t>
            </a:fld>
            <a:endParaRPr lang="en-AU"/>
          </a:p>
        </p:txBody>
      </p:sp>
    </p:spTree>
    <p:extLst>
      <p:ext uri="{BB962C8B-B14F-4D97-AF65-F5344CB8AC3E}">
        <p14:creationId xmlns:p14="http://schemas.microsoft.com/office/powerpoint/2010/main" val="720856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Chemotherapy given before surgery is termed ‘neo-adjuvant therapy’. It is generally given to make the tumour more amenable to an operation. Adjuvant therapy is given after surgery to treat microscopic residual and metastatic disease. Palliative therapy is used to slow the growth and spread of generally incurable and usually inoperable tumours. Genetic changes in tumours are generally evaluated at initial diagnosis, or sometimes after relapse but not usually in the middle of a treatment course. </a:t>
            </a:r>
          </a:p>
          <a:p>
            <a:endParaRPr lang="en-AU" dirty="0"/>
          </a:p>
        </p:txBody>
      </p:sp>
      <p:sp>
        <p:nvSpPr>
          <p:cNvPr id="4" name="Slide Number Placeholder 3"/>
          <p:cNvSpPr>
            <a:spLocks noGrp="1"/>
          </p:cNvSpPr>
          <p:nvPr>
            <p:ph type="sldNum" sz="quarter" idx="10"/>
          </p:nvPr>
        </p:nvSpPr>
        <p:spPr/>
        <p:txBody>
          <a:bodyPr/>
          <a:lstStyle/>
          <a:p>
            <a:fld id="{9B4FF3BA-2145-40B5-AC26-61E69BCF00EA}" type="slidenum">
              <a:rPr lang="en-AU" smtClean="0"/>
              <a:pPr/>
              <a:t>30</a:t>
            </a:fld>
            <a:endParaRPr lang="en-AU"/>
          </a:p>
        </p:txBody>
      </p:sp>
    </p:spTree>
    <p:extLst>
      <p:ext uri="{BB962C8B-B14F-4D97-AF65-F5344CB8AC3E}">
        <p14:creationId xmlns:p14="http://schemas.microsoft.com/office/powerpoint/2010/main" val="720856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1760DF5-BA29-4AA9-85E3-AF6A40CAF5F7}" type="datetimeFigureOut">
              <a:rPr lang="en-AU" smtClean="0"/>
              <a:pPr/>
              <a:t>5/11/2015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67DA54-EF7D-4D7F-B2A3-37799AF72E0F}" type="slidenum">
              <a:rPr lang="en-AU" smtClean="0"/>
              <a:pPr/>
              <a:t>‹#›</a:t>
            </a:fld>
            <a:endParaRPr lang="en-AU"/>
          </a:p>
        </p:txBody>
      </p:sp>
    </p:spTree>
    <p:extLst>
      <p:ext uri="{BB962C8B-B14F-4D97-AF65-F5344CB8AC3E}">
        <p14:creationId xmlns:p14="http://schemas.microsoft.com/office/powerpoint/2010/main" val="40894086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1760DF5-BA29-4AA9-85E3-AF6A40CAF5F7}" type="datetimeFigureOut">
              <a:rPr lang="en-AU" smtClean="0"/>
              <a:pPr/>
              <a:t>5/11/2015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67DA54-EF7D-4D7F-B2A3-37799AF72E0F}" type="slidenum">
              <a:rPr lang="en-AU" smtClean="0"/>
              <a:pPr/>
              <a:t>‹#›</a:t>
            </a:fld>
            <a:endParaRPr lang="en-AU"/>
          </a:p>
        </p:txBody>
      </p:sp>
    </p:spTree>
    <p:extLst>
      <p:ext uri="{BB962C8B-B14F-4D97-AF65-F5344CB8AC3E}">
        <p14:creationId xmlns:p14="http://schemas.microsoft.com/office/powerpoint/2010/main" val="3711894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1760DF5-BA29-4AA9-85E3-AF6A40CAF5F7}" type="datetimeFigureOut">
              <a:rPr lang="en-AU" smtClean="0"/>
              <a:pPr/>
              <a:t>5/11/2015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67DA54-EF7D-4D7F-B2A3-37799AF72E0F}" type="slidenum">
              <a:rPr lang="en-AU" smtClean="0"/>
              <a:pPr/>
              <a:t>‹#›</a:t>
            </a:fld>
            <a:endParaRPr lang="en-AU"/>
          </a:p>
        </p:txBody>
      </p:sp>
    </p:spTree>
    <p:extLst>
      <p:ext uri="{BB962C8B-B14F-4D97-AF65-F5344CB8AC3E}">
        <p14:creationId xmlns:p14="http://schemas.microsoft.com/office/powerpoint/2010/main" val="1535357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417275"/>
            <a:ext cx="9147600" cy="2156931"/>
          </a:xfrm>
          <a:prstGeom prst="rect">
            <a:avLst/>
          </a:prstGeom>
          <a:noFill/>
          <a:ln w="9525">
            <a:noFill/>
            <a:miter lim="800000"/>
            <a:headEnd/>
            <a:tailEnd/>
          </a:ln>
        </p:spPr>
      </p:pic>
      <p:sp>
        <p:nvSpPr>
          <p:cNvPr id="17" name="Text Placeholder 4"/>
          <p:cNvSpPr>
            <a:spLocks noGrp="1"/>
          </p:cNvSpPr>
          <p:nvPr>
            <p:ph type="body" sz="quarter" idx="10"/>
          </p:nvPr>
        </p:nvSpPr>
        <p:spPr>
          <a:xfrm>
            <a:off x="2592000" y="1674000"/>
            <a:ext cx="5688012" cy="576411"/>
          </a:xfrm>
          <a:prstGeom prst="rect">
            <a:avLst/>
          </a:prstGeom>
        </p:spPr>
        <p:txBody>
          <a:bodyPr/>
          <a:lstStyle>
            <a:lvl1pPr>
              <a:buNone/>
              <a:defRPr baseline="0">
                <a:latin typeface="+mj-lt"/>
                <a:cs typeface="Arial" pitchFamily="34" charset="0"/>
              </a:defRPr>
            </a:lvl1pPr>
          </a:lstStyle>
          <a:p>
            <a:pPr lvl="0"/>
            <a:r>
              <a:rPr lang="en-US" smtClean="0"/>
              <a:t>Click to edit Master text styles</a:t>
            </a:r>
          </a:p>
        </p:txBody>
      </p:sp>
      <p:sp>
        <p:nvSpPr>
          <p:cNvPr id="18" name="Text Placeholder 6"/>
          <p:cNvSpPr>
            <a:spLocks noGrp="1"/>
          </p:cNvSpPr>
          <p:nvPr>
            <p:ph type="body" sz="quarter" idx="11"/>
          </p:nvPr>
        </p:nvSpPr>
        <p:spPr>
          <a:xfrm>
            <a:off x="2592000" y="2224800"/>
            <a:ext cx="5689600" cy="431800"/>
          </a:xfrm>
          <a:prstGeom prst="rect">
            <a:avLst/>
          </a:prstGeom>
        </p:spPr>
        <p:txBody>
          <a:bodyPr/>
          <a:lstStyle>
            <a:lvl1pPr>
              <a:buNone/>
              <a:defRPr sz="2000">
                <a:latin typeface="+mj-lt"/>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3215915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1760DF5-BA29-4AA9-85E3-AF6A40CAF5F7}" type="datetimeFigureOut">
              <a:rPr lang="en-AU" smtClean="0"/>
              <a:pPr/>
              <a:t>5/11/2015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67DA54-EF7D-4D7F-B2A3-37799AF72E0F}" type="slidenum">
              <a:rPr lang="en-AU" smtClean="0"/>
              <a:pPr/>
              <a:t>‹#›</a:t>
            </a:fld>
            <a:endParaRPr lang="en-AU"/>
          </a:p>
        </p:txBody>
      </p:sp>
    </p:spTree>
    <p:extLst>
      <p:ext uri="{BB962C8B-B14F-4D97-AF65-F5344CB8AC3E}">
        <p14:creationId xmlns:p14="http://schemas.microsoft.com/office/powerpoint/2010/main" val="33391174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1760DF5-BA29-4AA9-85E3-AF6A40CAF5F7}" type="datetimeFigureOut">
              <a:rPr lang="en-AU" smtClean="0"/>
              <a:pPr/>
              <a:t>5/11/2015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67DA54-EF7D-4D7F-B2A3-37799AF72E0F}" type="slidenum">
              <a:rPr lang="en-AU" smtClean="0"/>
              <a:pPr/>
              <a:t>‹#›</a:t>
            </a:fld>
            <a:endParaRPr lang="en-AU"/>
          </a:p>
        </p:txBody>
      </p:sp>
    </p:spTree>
    <p:extLst>
      <p:ext uri="{BB962C8B-B14F-4D97-AF65-F5344CB8AC3E}">
        <p14:creationId xmlns:p14="http://schemas.microsoft.com/office/powerpoint/2010/main" val="26280761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760DF5-BA29-4AA9-85E3-AF6A40CAF5F7}" type="datetimeFigureOut">
              <a:rPr lang="en-AU" smtClean="0"/>
              <a:pPr/>
              <a:t>5/11/2015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67DA54-EF7D-4D7F-B2A3-37799AF72E0F}" type="slidenum">
              <a:rPr lang="en-AU" smtClean="0"/>
              <a:pPr/>
              <a:t>‹#›</a:t>
            </a:fld>
            <a:endParaRPr lang="en-AU"/>
          </a:p>
        </p:txBody>
      </p:sp>
    </p:spTree>
    <p:extLst>
      <p:ext uri="{BB962C8B-B14F-4D97-AF65-F5344CB8AC3E}">
        <p14:creationId xmlns:p14="http://schemas.microsoft.com/office/powerpoint/2010/main" val="42846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1760DF5-BA29-4AA9-85E3-AF6A40CAF5F7}" type="datetimeFigureOut">
              <a:rPr lang="en-AU" smtClean="0"/>
              <a:pPr/>
              <a:t>5/11/2015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867DA54-EF7D-4D7F-B2A3-37799AF72E0F}" type="slidenum">
              <a:rPr lang="en-AU" smtClean="0"/>
              <a:pPr/>
              <a:t>‹#›</a:t>
            </a:fld>
            <a:endParaRPr lang="en-AU"/>
          </a:p>
        </p:txBody>
      </p:sp>
    </p:spTree>
    <p:extLst>
      <p:ext uri="{BB962C8B-B14F-4D97-AF65-F5344CB8AC3E}">
        <p14:creationId xmlns:p14="http://schemas.microsoft.com/office/powerpoint/2010/main" val="3529812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1760DF5-BA29-4AA9-85E3-AF6A40CAF5F7}" type="datetimeFigureOut">
              <a:rPr lang="en-AU" smtClean="0"/>
              <a:pPr/>
              <a:t>5/11/2015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867DA54-EF7D-4D7F-B2A3-37799AF72E0F}" type="slidenum">
              <a:rPr lang="en-AU" smtClean="0"/>
              <a:pPr/>
              <a:t>‹#›</a:t>
            </a:fld>
            <a:endParaRPr lang="en-AU"/>
          </a:p>
        </p:txBody>
      </p:sp>
    </p:spTree>
    <p:extLst>
      <p:ext uri="{BB962C8B-B14F-4D97-AF65-F5344CB8AC3E}">
        <p14:creationId xmlns:p14="http://schemas.microsoft.com/office/powerpoint/2010/main" val="1826054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1760DF5-BA29-4AA9-85E3-AF6A40CAF5F7}" type="datetimeFigureOut">
              <a:rPr lang="en-AU" smtClean="0"/>
              <a:pPr/>
              <a:t>5/11/2015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867DA54-EF7D-4D7F-B2A3-37799AF72E0F}" type="slidenum">
              <a:rPr lang="en-AU" smtClean="0"/>
              <a:pPr/>
              <a:t>‹#›</a:t>
            </a:fld>
            <a:endParaRPr lang="en-AU"/>
          </a:p>
        </p:txBody>
      </p:sp>
    </p:spTree>
    <p:extLst>
      <p:ext uri="{BB962C8B-B14F-4D97-AF65-F5344CB8AC3E}">
        <p14:creationId xmlns:p14="http://schemas.microsoft.com/office/powerpoint/2010/main" val="1458590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60DF5-BA29-4AA9-85E3-AF6A40CAF5F7}" type="datetimeFigureOut">
              <a:rPr lang="en-AU" smtClean="0"/>
              <a:pPr/>
              <a:t>5/11/2015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867DA54-EF7D-4D7F-B2A3-37799AF72E0F}" type="slidenum">
              <a:rPr lang="en-AU" smtClean="0"/>
              <a:pPr/>
              <a:t>‹#›</a:t>
            </a:fld>
            <a:endParaRPr lang="en-AU"/>
          </a:p>
        </p:txBody>
      </p:sp>
    </p:spTree>
    <p:extLst>
      <p:ext uri="{BB962C8B-B14F-4D97-AF65-F5344CB8AC3E}">
        <p14:creationId xmlns:p14="http://schemas.microsoft.com/office/powerpoint/2010/main" val="17623848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60DF5-BA29-4AA9-85E3-AF6A40CAF5F7}" type="datetimeFigureOut">
              <a:rPr lang="en-AU" smtClean="0"/>
              <a:pPr/>
              <a:t>5/11/2015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867DA54-EF7D-4D7F-B2A3-37799AF72E0F}" type="slidenum">
              <a:rPr lang="en-AU" smtClean="0"/>
              <a:pPr/>
              <a:t>‹#›</a:t>
            </a:fld>
            <a:endParaRPr lang="en-AU"/>
          </a:p>
        </p:txBody>
      </p:sp>
    </p:spTree>
    <p:extLst>
      <p:ext uri="{BB962C8B-B14F-4D97-AF65-F5344CB8AC3E}">
        <p14:creationId xmlns:p14="http://schemas.microsoft.com/office/powerpoint/2010/main" val="221499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60DF5-BA29-4AA9-85E3-AF6A40CAF5F7}" type="datetimeFigureOut">
              <a:rPr lang="en-AU" smtClean="0"/>
              <a:pPr/>
              <a:t>5/11/2015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867DA54-EF7D-4D7F-B2A3-37799AF72E0F}" type="slidenum">
              <a:rPr lang="en-AU" smtClean="0"/>
              <a:pPr/>
              <a:t>‹#›</a:t>
            </a:fld>
            <a:endParaRPr lang="en-AU"/>
          </a:p>
        </p:txBody>
      </p:sp>
    </p:spTree>
    <p:extLst>
      <p:ext uri="{BB962C8B-B14F-4D97-AF65-F5344CB8AC3E}">
        <p14:creationId xmlns:p14="http://schemas.microsoft.com/office/powerpoint/2010/main" val="4186329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60DF5-BA29-4AA9-85E3-AF6A40CAF5F7}" type="datetimeFigureOut">
              <a:rPr lang="en-AU" smtClean="0"/>
              <a:pPr/>
              <a:t>5/11/2015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7DA54-EF7D-4D7F-B2A3-37799AF72E0F}" type="slidenum">
              <a:rPr lang="en-AU" smtClean="0"/>
              <a:pPr/>
              <a:t>‹#›</a:t>
            </a:fld>
            <a:endParaRPr lang="en-AU"/>
          </a:p>
        </p:txBody>
      </p:sp>
    </p:spTree>
    <p:extLst>
      <p:ext uri="{BB962C8B-B14F-4D97-AF65-F5344CB8AC3E}">
        <p14:creationId xmlns:p14="http://schemas.microsoft.com/office/powerpoint/2010/main" val="377316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9.xml"/><Relationship Id="rId7" Type="http://schemas.openxmlformats.org/officeDocument/2006/relationships/oleObject" Target="../embeddings/oleObject7.bin"/><Relationship Id="rId2" Type="http://schemas.openxmlformats.org/officeDocument/2006/relationships/tags" Target="../tags/tag28.xml"/><Relationship Id="rId1" Type="http://schemas.openxmlformats.org/officeDocument/2006/relationships/vmlDrawing" Target="../drawings/vmlDrawing7.vml"/><Relationship Id="rId6" Type="http://schemas.openxmlformats.org/officeDocument/2006/relationships/slideLayout" Target="../slideLayouts/slideLayout13.xml"/><Relationship Id="rId5" Type="http://schemas.openxmlformats.org/officeDocument/2006/relationships/tags" Target="../tags/tag31.xml"/><Relationship Id="rId4" Type="http://schemas.openxmlformats.org/officeDocument/2006/relationships/tags" Target="../tags/tag3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3.xml"/><Relationship Id="rId1" Type="http://schemas.openxmlformats.org/officeDocument/2006/relationships/tags" Target="../tags/tag32.xml"/></Relationships>
</file>

<file path=ppt/slides/_rels/slide1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35.xml"/><Relationship Id="rId7" Type="http://schemas.openxmlformats.org/officeDocument/2006/relationships/oleObject" Target="../embeddings/oleObject8.bin"/><Relationship Id="rId2" Type="http://schemas.openxmlformats.org/officeDocument/2006/relationships/tags" Target="../tags/tag34.xml"/><Relationship Id="rId1" Type="http://schemas.openxmlformats.org/officeDocument/2006/relationships/vmlDrawing" Target="../drawings/vmlDrawing8.vml"/><Relationship Id="rId6" Type="http://schemas.openxmlformats.org/officeDocument/2006/relationships/slideLayout" Target="../slideLayouts/slideLayout13.xml"/><Relationship Id="rId5" Type="http://schemas.openxmlformats.org/officeDocument/2006/relationships/tags" Target="../tags/tag37.xml"/><Relationship Id="rId4" Type="http://schemas.openxmlformats.org/officeDocument/2006/relationships/tags" Target="../tags/tag3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9.xml"/><Relationship Id="rId1" Type="http://schemas.openxmlformats.org/officeDocument/2006/relationships/tags" Target="../tags/tag38.xml"/></Relationships>
</file>

<file path=ppt/slides/_rels/slide1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41.xml"/><Relationship Id="rId7" Type="http://schemas.openxmlformats.org/officeDocument/2006/relationships/oleObject" Target="../embeddings/oleObject9.bin"/><Relationship Id="rId2" Type="http://schemas.openxmlformats.org/officeDocument/2006/relationships/tags" Target="../tags/tag40.xml"/><Relationship Id="rId1" Type="http://schemas.openxmlformats.org/officeDocument/2006/relationships/vmlDrawing" Target="../drawings/vmlDrawing9.vml"/><Relationship Id="rId6" Type="http://schemas.openxmlformats.org/officeDocument/2006/relationships/slideLayout" Target="../slideLayouts/slideLayout13.xml"/><Relationship Id="rId5" Type="http://schemas.openxmlformats.org/officeDocument/2006/relationships/tags" Target="../tags/tag43.xml"/><Relationship Id="rId4" Type="http://schemas.openxmlformats.org/officeDocument/2006/relationships/tags" Target="../tags/tag4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1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46.xml"/><Relationship Id="rId7" Type="http://schemas.openxmlformats.org/officeDocument/2006/relationships/oleObject" Target="../embeddings/oleObject10.bin"/><Relationship Id="rId2" Type="http://schemas.openxmlformats.org/officeDocument/2006/relationships/tags" Target="../tags/tag45.xml"/><Relationship Id="rId1" Type="http://schemas.openxmlformats.org/officeDocument/2006/relationships/vmlDrawing" Target="../drawings/vmlDrawing10.vml"/><Relationship Id="rId6" Type="http://schemas.openxmlformats.org/officeDocument/2006/relationships/slideLayout" Target="../slideLayouts/slideLayout13.xml"/><Relationship Id="rId5" Type="http://schemas.openxmlformats.org/officeDocument/2006/relationships/tags" Target="../tags/tag48.xml"/><Relationship Id="rId4" Type="http://schemas.openxmlformats.org/officeDocument/2006/relationships/tags" Target="../tags/tag4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51.xml"/><Relationship Id="rId7" Type="http://schemas.openxmlformats.org/officeDocument/2006/relationships/notesSlide" Target="../notesSlides/notesSlide3.xml"/><Relationship Id="rId2" Type="http://schemas.openxmlformats.org/officeDocument/2006/relationships/tags" Target="../tags/tag50.xml"/><Relationship Id="rId1" Type="http://schemas.openxmlformats.org/officeDocument/2006/relationships/vmlDrawing" Target="../drawings/vmlDrawing11.vml"/><Relationship Id="rId6" Type="http://schemas.openxmlformats.org/officeDocument/2006/relationships/slideLayout" Target="../slideLayouts/slideLayout13.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image" Target="../media/image12.e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emf"/><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13.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tags" Target="../tags/tag56.xml"/><Relationship Id="rId7" Type="http://schemas.openxmlformats.org/officeDocument/2006/relationships/notesSlide" Target="../notesSlides/notesSlide4.xml"/><Relationship Id="rId2" Type="http://schemas.openxmlformats.org/officeDocument/2006/relationships/tags" Target="../tags/tag55.xml"/><Relationship Id="rId1" Type="http://schemas.openxmlformats.org/officeDocument/2006/relationships/vmlDrawing" Target="../drawings/vmlDrawing12.vml"/><Relationship Id="rId6" Type="http://schemas.openxmlformats.org/officeDocument/2006/relationships/slideLayout" Target="../slideLayouts/slideLayout13.xml"/><Relationship Id="rId5" Type="http://schemas.openxmlformats.org/officeDocument/2006/relationships/tags" Target="../tags/tag58.xml"/><Relationship Id="rId4" Type="http://schemas.openxmlformats.org/officeDocument/2006/relationships/tags" Target="../tags/tag57.xml"/><Relationship Id="rId9" Type="http://schemas.openxmlformats.org/officeDocument/2006/relationships/image" Target="../media/image13.em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9.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61.xml"/><Relationship Id="rId7" Type="http://schemas.openxmlformats.org/officeDocument/2006/relationships/notesSlide" Target="../notesSlides/notesSlide5.xml"/><Relationship Id="rId2" Type="http://schemas.openxmlformats.org/officeDocument/2006/relationships/tags" Target="../tags/tag60.xml"/><Relationship Id="rId1" Type="http://schemas.openxmlformats.org/officeDocument/2006/relationships/vmlDrawing" Target="../drawings/vmlDrawing13.vml"/><Relationship Id="rId6" Type="http://schemas.openxmlformats.org/officeDocument/2006/relationships/slideLayout" Target="../slideLayouts/slideLayout13.xml"/><Relationship Id="rId5" Type="http://schemas.openxmlformats.org/officeDocument/2006/relationships/tags" Target="../tags/tag63.xml"/><Relationship Id="rId4" Type="http://schemas.openxmlformats.org/officeDocument/2006/relationships/tags" Target="../tags/tag62.xml"/><Relationship Id="rId9" Type="http://schemas.openxmlformats.org/officeDocument/2006/relationships/image" Target="../media/image14.em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66.xml"/><Relationship Id="rId7" Type="http://schemas.openxmlformats.org/officeDocument/2006/relationships/notesSlide" Target="../notesSlides/notesSlide6.xml"/><Relationship Id="rId2" Type="http://schemas.openxmlformats.org/officeDocument/2006/relationships/tags" Target="../tags/tag65.xml"/><Relationship Id="rId1" Type="http://schemas.openxmlformats.org/officeDocument/2006/relationships/vmlDrawing" Target="../drawings/vmlDrawing14.vml"/><Relationship Id="rId6" Type="http://schemas.openxmlformats.org/officeDocument/2006/relationships/slideLayout" Target="../slideLayouts/slideLayout13.xml"/><Relationship Id="rId5" Type="http://schemas.openxmlformats.org/officeDocument/2006/relationships/tags" Target="../tags/tag68.xml"/><Relationship Id="rId4" Type="http://schemas.openxmlformats.org/officeDocument/2006/relationships/tags" Target="../tags/tag67.xml"/><Relationship Id="rId9" Type="http://schemas.openxmlformats.org/officeDocument/2006/relationships/image" Target="../media/image15.e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70.xml"/><Relationship Id="rId7" Type="http://schemas.openxmlformats.org/officeDocument/2006/relationships/notesSlide" Target="../notesSlides/notesSlide7.xml"/><Relationship Id="rId2" Type="http://schemas.openxmlformats.org/officeDocument/2006/relationships/tags" Target="../tags/tag69.xml"/><Relationship Id="rId1" Type="http://schemas.openxmlformats.org/officeDocument/2006/relationships/vmlDrawing" Target="../drawings/vmlDrawing15.vml"/><Relationship Id="rId6" Type="http://schemas.openxmlformats.org/officeDocument/2006/relationships/slideLayout" Target="../slideLayouts/slideLayout13.xml"/><Relationship Id="rId5" Type="http://schemas.openxmlformats.org/officeDocument/2006/relationships/tags" Target="../tags/tag72.xml"/><Relationship Id="rId4" Type="http://schemas.openxmlformats.org/officeDocument/2006/relationships/tags" Target="../tags/tag71.xml"/><Relationship Id="rId9" Type="http://schemas.openxmlformats.org/officeDocument/2006/relationships/image" Target="../media/image16.emf"/></Relationships>
</file>

<file path=ppt/slides/_rels/slide26.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tags" Target="../tags/tag74.xml"/><Relationship Id="rId7" Type="http://schemas.openxmlformats.org/officeDocument/2006/relationships/oleObject" Target="../embeddings/oleObject16.bin"/><Relationship Id="rId2" Type="http://schemas.openxmlformats.org/officeDocument/2006/relationships/tags" Target="../tags/tag73.xml"/><Relationship Id="rId1" Type="http://schemas.openxmlformats.org/officeDocument/2006/relationships/vmlDrawing" Target="../drawings/vmlDrawing16.vml"/><Relationship Id="rId6" Type="http://schemas.openxmlformats.org/officeDocument/2006/relationships/slideLayout" Target="../slideLayouts/slideLayout13.xml"/><Relationship Id="rId5" Type="http://schemas.openxmlformats.org/officeDocument/2006/relationships/tags" Target="../tags/tag76.xml"/><Relationship Id="rId4" Type="http://schemas.openxmlformats.org/officeDocument/2006/relationships/tags" Target="../tags/tag7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8.xml"/><Relationship Id="rId1" Type="http://schemas.openxmlformats.org/officeDocument/2006/relationships/tags" Target="../tags/tag77.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tags" Target="../tags/tag80.xml"/><Relationship Id="rId7" Type="http://schemas.openxmlformats.org/officeDocument/2006/relationships/notesSlide" Target="../notesSlides/notesSlide8.xml"/><Relationship Id="rId2" Type="http://schemas.openxmlformats.org/officeDocument/2006/relationships/tags" Target="../tags/tag79.xml"/><Relationship Id="rId1" Type="http://schemas.openxmlformats.org/officeDocument/2006/relationships/vmlDrawing" Target="../drawings/vmlDrawing17.vml"/><Relationship Id="rId6" Type="http://schemas.openxmlformats.org/officeDocument/2006/relationships/slideLayout" Target="../slideLayouts/slideLayout13.xml"/><Relationship Id="rId5" Type="http://schemas.openxmlformats.org/officeDocument/2006/relationships/tags" Target="../tags/tag82.xml"/><Relationship Id="rId4" Type="http://schemas.openxmlformats.org/officeDocument/2006/relationships/tags" Target="../tags/tag81.xml"/><Relationship Id="rId9" Type="http://schemas.openxmlformats.org/officeDocument/2006/relationships/image" Target="../media/image18.emf"/></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7.xml"/><Relationship Id="rId7" Type="http://schemas.openxmlformats.org/officeDocument/2006/relationships/oleObject" Target="../embeddings/oleObject2.bin"/><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slideLayout" Target="../slideLayouts/slideLayout13.xml"/><Relationship Id="rId5" Type="http://schemas.openxmlformats.org/officeDocument/2006/relationships/tags" Target="../tags/tag9.xml"/><Relationship Id="rId4" Type="http://schemas.openxmlformats.org/officeDocument/2006/relationships/tags" Target="../tags/tag8.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tags" Target="../tags/tag85.xml"/><Relationship Id="rId7" Type="http://schemas.openxmlformats.org/officeDocument/2006/relationships/notesSlide" Target="../notesSlides/notesSlide9.xml"/><Relationship Id="rId2" Type="http://schemas.openxmlformats.org/officeDocument/2006/relationships/tags" Target="../tags/tag84.xml"/><Relationship Id="rId1" Type="http://schemas.openxmlformats.org/officeDocument/2006/relationships/vmlDrawing" Target="../drawings/vmlDrawing18.vml"/><Relationship Id="rId6" Type="http://schemas.openxmlformats.org/officeDocument/2006/relationships/slideLayout" Target="../slideLayouts/slideLayout13.xml"/><Relationship Id="rId5" Type="http://schemas.openxmlformats.org/officeDocument/2006/relationships/tags" Target="../tags/tag87.xml"/><Relationship Id="rId4" Type="http://schemas.openxmlformats.org/officeDocument/2006/relationships/tags" Target="../tags/tag86.xml"/><Relationship Id="rId9" Type="http://schemas.openxmlformats.org/officeDocument/2006/relationships/image" Target="../media/image19.e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89.xml"/><Relationship Id="rId7" Type="http://schemas.openxmlformats.org/officeDocument/2006/relationships/notesSlide" Target="../notesSlides/notesSlide10.xml"/><Relationship Id="rId2" Type="http://schemas.openxmlformats.org/officeDocument/2006/relationships/tags" Target="../tags/tag88.xml"/><Relationship Id="rId1" Type="http://schemas.openxmlformats.org/officeDocument/2006/relationships/vmlDrawing" Target="../drawings/vmlDrawing19.vml"/><Relationship Id="rId6" Type="http://schemas.openxmlformats.org/officeDocument/2006/relationships/slideLayout" Target="../slideLayouts/slideLayout13.xml"/><Relationship Id="rId5" Type="http://schemas.openxmlformats.org/officeDocument/2006/relationships/tags" Target="../tags/tag91.xml"/><Relationship Id="rId4" Type="http://schemas.openxmlformats.org/officeDocument/2006/relationships/tags" Target="../tags/tag90.xml"/><Relationship Id="rId9" Type="http://schemas.openxmlformats.org/officeDocument/2006/relationships/image" Target="../media/image20.e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93.xml"/><Relationship Id="rId7" Type="http://schemas.openxmlformats.org/officeDocument/2006/relationships/notesSlide" Target="../notesSlides/notesSlide11.xml"/><Relationship Id="rId2" Type="http://schemas.openxmlformats.org/officeDocument/2006/relationships/tags" Target="../tags/tag92.xml"/><Relationship Id="rId1" Type="http://schemas.openxmlformats.org/officeDocument/2006/relationships/vmlDrawing" Target="../drawings/vmlDrawing20.vml"/><Relationship Id="rId6" Type="http://schemas.openxmlformats.org/officeDocument/2006/relationships/slideLayout" Target="../slideLayouts/slideLayout13.xml"/><Relationship Id="rId5" Type="http://schemas.openxmlformats.org/officeDocument/2006/relationships/tags" Target="../tags/tag95.xml"/><Relationship Id="rId4" Type="http://schemas.openxmlformats.org/officeDocument/2006/relationships/tags" Target="../tags/tag94.xml"/><Relationship Id="rId9" Type="http://schemas.openxmlformats.org/officeDocument/2006/relationships/image" Target="../media/image21.e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97.xml"/><Relationship Id="rId7" Type="http://schemas.openxmlformats.org/officeDocument/2006/relationships/notesSlide" Target="../notesSlides/notesSlide12.xml"/><Relationship Id="rId2" Type="http://schemas.openxmlformats.org/officeDocument/2006/relationships/tags" Target="../tags/tag96.xml"/><Relationship Id="rId1" Type="http://schemas.openxmlformats.org/officeDocument/2006/relationships/vmlDrawing" Target="../drawings/vmlDrawing21.vml"/><Relationship Id="rId6" Type="http://schemas.openxmlformats.org/officeDocument/2006/relationships/slideLayout" Target="../slideLayouts/slideLayout13.xml"/><Relationship Id="rId5" Type="http://schemas.openxmlformats.org/officeDocument/2006/relationships/tags" Target="../tags/tag99.xml"/><Relationship Id="rId4" Type="http://schemas.openxmlformats.org/officeDocument/2006/relationships/tags" Target="../tags/tag98.xml"/><Relationship Id="rId9" Type="http://schemas.openxmlformats.org/officeDocument/2006/relationships/image" Target="../media/image22.e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101.xml"/><Relationship Id="rId7" Type="http://schemas.openxmlformats.org/officeDocument/2006/relationships/notesSlide" Target="../notesSlides/notesSlide13.xml"/><Relationship Id="rId2" Type="http://schemas.openxmlformats.org/officeDocument/2006/relationships/tags" Target="../tags/tag100.xml"/><Relationship Id="rId1" Type="http://schemas.openxmlformats.org/officeDocument/2006/relationships/vmlDrawing" Target="../drawings/vmlDrawing22.vml"/><Relationship Id="rId6" Type="http://schemas.openxmlformats.org/officeDocument/2006/relationships/slideLayout" Target="../slideLayouts/slideLayout13.xml"/><Relationship Id="rId5" Type="http://schemas.openxmlformats.org/officeDocument/2006/relationships/tags" Target="../tags/tag103.xml"/><Relationship Id="rId4" Type="http://schemas.openxmlformats.org/officeDocument/2006/relationships/tags" Target="../tags/tag102.xml"/><Relationship Id="rId9" Type="http://schemas.openxmlformats.org/officeDocument/2006/relationships/image" Target="../media/image23.e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12.xml"/><Relationship Id="rId7" Type="http://schemas.openxmlformats.org/officeDocument/2006/relationships/notesSlide" Target="../notesSlides/notesSlide1.xml"/><Relationship Id="rId2" Type="http://schemas.openxmlformats.org/officeDocument/2006/relationships/tags" Target="../tags/tag11.xml"/><Relationship Id="rId1" Type="http://schemas.openxmlformats.org/officeDocument/2006/relationships/vmlDrawing" Target="../drawings/vmlDrawing3.vml"/><Relationship Id="rId6" Type="http://schemas.openxmlformats.org/officeDocument/2006/relationships/slideLayout" Target="../slideLayouts/slideLayout13.xml"/><Relationship Id="rId5" Type="http://schemas.openxmlformats.org/officeDocument/2006/relationships/tags" Target="../tags/tag14.xml"/><Relationship Id="rId4" Type="http://schemas.openxmlformats.org/officeDocument/2006/relationships/tags" Target="../tags/tag13.xml"/><Relationship Id="rId9" Type="http://schemas.openxmlformats.org/officeDocument/2006/relationships/image" Target="../media/image4.emf"/></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16.xml"/><Relationship Id="rId7" Type="http://schemas.openxmlformats.org/officeDocument/2006/relationships/oleObject" Target="../embeddings/oleObject4.bin"/><Relationship Id="rId2" Type="http://schemas.openxmlformats.org/officeDocument/2006/relationships/tags" Target="../tags/tag15.xml"/><Relationship Id="rId1" Type="http://schemas.openxmlformats.org/officeDocument/2006/relationships/vmlDrawing" Target="../drawings/vmlDrawing4.vml"/><Relationship Id="rId6" Type="http://schemas.openxmlformats.org/officeDocument/2006/relationships/slideLayout" Target="../slideLayouts/slideLayout13.xml"/><Relationship Id="rId5" Type="http://schemas.openxmlformats.org/officeDocument/2006/relationships/tags" Target="../tags/tag18.xml"/><Relationship Id="rId4" Type="http://schemas.openxmlformats.org/officeDocument/2006/relationships/tags" Target="../tags/tag1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20.xml"/><Relationship Id="rId7" Type="http://schemas.openxmlformats.org/officeDocument/2006/relationships/notesSlide" Target="../notesSlides/notesSlide2.xml"/><Relationship Id="rId2" Type="http://schemas.openxmlformats.org/officeDocument/2006/relationships/tags" Target="../tags/tag19.xml"/><Relationship Id="rId1" Type="http://schemas.openxmlformats.org/officeDocument/2006/relationships/vmlDrawing" Target="../drawings/vmlDrawing5.vml"/><Relationship Id="rId6" Type="http://schemas.openxmlformats.org/officeDocument/2006/relationships/slideLayout" Target="../slideLayouts/slideLayout13.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image" Target="../media/image6.emf"/></Relationships>
</file>

<file path=ppt/slides/_rels/slide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24.xml"/><Relationship Id="rId7" Type="http://schemas.openxmlformats.org/officeDocument/2006/relationships/oleObject" Target="../embeddings/oleObject6.bin"/><Relationship Id="rId2" Type="http://schemas.openxmlformats.org/officeDocument/2006/relationships/tags" Target="../tags/tag23.xml"/><Relationship Id="rId1" Type="http://schemas.openxmlformats.org/officeDocument/2006/relationships/vmlDrawing" Target="../drawings/vmlDrawing6.vml"/><Relationship Id="rId6" Type="http://schemas.openxmlformats.org/officeDocument/2006/relationships/slideLayout" Target="../slideLayouts/slideLayout13.xml"/><Relationship Id="rId5" Type="http://schemas.openxmlformats.org/officeDocument/2006/relationships/tags" Target="../tags/tag26.xml"/><Relationship Id="rId4" Type="http://schemas.openxmlformats.org/officeDocument/2006/relationships/tags" Target="../tags/tag2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4067944" y="2564904"/>
            <a:ext cx="3456384" cy="576411"/>
          </a:xfrm>
        </p:spPr>
        <p:txBody>
          <a:bodyPr>
            <a:normAutofit/>
          </a:bodyPr>
          <a:lstStyle/>
          <a:p>
            <a:r>
              <a:rPr lang="en-AU" sz="2800" dirty="0" smtClean="0">
                <a:solidFill>
                  <a:schemeClr val="tx1"/>
                </a:solidFill>
              </a:rPr>
              <a:t>A/Prof Gary Velan</a:t>
            </a:r>
          </a:p>
        </p:txBody>
      </p:sp>
      <p:sp>
        <p:nvSpPr>
          <p:cNvPr id="2" name="Title 1"/>
          <p:cNvSpPr>
            <a:spLocks noGrp="1"/>
          </p:cNvSpPr>
          <p:nvPr>
            <p:ph type="ctrTitle" idx="4294967295"/>
          </p:nvPr>
        </p:nvSpPr>
        <p:spPr>
          <a:xfrm>
            <a:off x="1835696" y="1268760"/>
            <a:ext cx="7772400" cy="1470025"/>
          </a:xfrm>
        </p:spPr>
        <p:txBody>
          <a:bodyPr>
            <a:normAutofit/>
          </a:bodyPr>
          <a:lstStyle/>
          <a:p>
            <a:r>
              <a:rPr lang="en-AU" sz="3600" dirty="0" smtClean="0"/>
              <a:t>AEA 2015</a:t>
            </a:r>
            <a:br>
              <a:rPr lang="en-AU" sz="3600" dirty="0" smtClean="0"/>
            </a:br>
            <a:r>
              <a:rPr lang="en-AU" sz="3600" dirty="0" smtClean="0"/>
              <a:t>Formative Feedback Session</a:t>
            </a:r>
            <a:endParaRPr lang="en-AU" sz="3600" dirty="0"/>
          </a:p>
        </p:txBody>
      </p:sp>
    </p:spTree>
    <p:custDataLst>
      <p:tags r:id="rId1"/>
    </p:custDataLst>
    <p:extLst>
      <p:ext uri="{BB962C8B-B14F-4D97-AF65-F5344CB8AC3E}">
        <p14:creationId xmlns:p14="http://schemas.microsoft.com/office/powerpoint/2010/main" val="3303343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778694"/>
            <a:ext cx="8229600" cy="1714202"/>
          </a:xfrm>
        </p:spPr>
        <p:txBody>
          <a:bodyPr>
            <a:normAutofit fontScale="90000"/>
          </a:bodyPr>
          <a:lstStyle/>
          <a:p>
            <a:pPr algn="l"/>
            <a:r>
              <a:rPr lang="en-AU" sz="4000" dirty="0" smtClean="0"/>
              <a:t>Anatomy – Knee</a:t>
            </a:r>
            <a:r>
              <a:rPr lang="en-AU" dirty="0" smtClean="0"/>
              <a:t/>
            </a:r>
            <a:br>
              <a:rPr lang="en-AU" dirty="0" smtClean="0"/>
            </a:br>
            <a:r>
              <a:rPr lang="en-AU" sz="2200" dirty="0"/>
              <a:t>In the Rugby world cup final, a player is tackled just as he is kicking the ball. At the time of the tackle, he has all of his weight planted on his left leg when another player strikes the lateral side of his knee. When the team physician examines the knee he is able to elicit abnormal forward motion of the tibia on the femur (anterior drawer sign).  The forward motion is caused by damage to which ONE of the following structures?</a:t>
            </a:r>
            <a:r>
              <a:rPr lang="en-AU" dirty="0"/>
              <a:t/>
            </a:r>
            <a:br>
              <a:rPr lang="en-AU" dirty="0"/>
            </a:br>
            <a:endParaRPr lang="en-AU"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3643953807"/>
              </p:ext>
            </p:extLst>
          </p:nvPr>
        </p:nvGraphicFramePr>
        <p:xfrm>
          <a:off x="5148064" y="2636912"/>
          <a:ext cx="3712413" cy="4176464"/>
        </p:xfrm>
        <a:graphic>
          <a:graphicData uri="http://schemas.openxmlformats.org/presentationml/2006/ole">
            <mc:AlternateContent xmlns:mc="http://schemas.openxmlformats.org/markup-compatibility/2006">
              <mc:Choice xmlns:v="urn:schemas-microsoft-com:vml" Requires="v">
                <p:oleObj spid="_x0000_s6204" name="Chart" r:id="rId7" imgW="4572000" imgH="5143500" progId="MSGraph.Chart.8">
                  <p:embed followColorScheme="full"/>
                </p:oleObj>
              </mc:Choice>
              <mc:Fallback>
                <p:oleObj name="Chart" r:id="rId7" imgW="4572000" imgH="5143500" progId="MSGraph.Chart.8">
                  <p:embed followColorScheme="full"/>
                  <p:pic>
                    <p:nvPicPr>
                      <p:cNvPr id="0" name="Picture 57"/>
                      <p:cNvPicPr>
                        <a:picLocks noChangeAspect="1" noChangeArrowheads="1"/>
                      </p:cNvPicPr>
                      <p:nvPr/>
                    </p:nvPicPr>
                    <p:blipFill>
                      <a:blip r:embed="rId8"/>
                      <a:srcRect/>
                      <a:stretch>
                        <a:fillRect/>
                      </a:stretch>
                    </p:blipFill>
                    <p:spPr bwMode="auto">
                      <a:xfrm>
                        <a:off x="5148064" y="2636912"/>
                        <a:ext cx="3712413" cy="41764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rShape1"/>
          <p:cNvSpPr/>
          <p:nvPr>
            <p:custDataLst>
              <p:tags r:id="rId4"/>
            </p:custDataLst>
          </p:nvPr>
        </p:nvSpPr>
        <p:spPr>
          <a:xfrm rot="10800000">
            <a:off x="179512" y="3645024"/>
            <a:ext cx="331027" cy="266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PAnswers"/>
          <p:cNvSpPr>
            <a:spLocks noGrp="1"/>
          </p:cNvSpPr>
          <p:nvPr>
            <p:ph type="body" idx="1"/>
            <p:custDataLst>
              <p:tags r:id="rId5"/>
            </p:custDataLst>
          </p:nvPr>
        </p:nvSpPr>
        <p:spPr>
          <a:xfrm>
            <a:off x="457200" y="2708920"/>
            <a:ext cx="4114800" cy="4032448"/>
          </a:xfrm>
        </p:spPr>
        <p:txBody>
          <a:bodyPr>
            <a:noAutofit/>
          </a:bodyPr>
          <a:lstStyle/>
          <a:p>
            <a:pPr marL="514350" indent="-514350">
              <a:buFont typeface="Arial" panose="020B0604020202020204" pitchFamily="34" charset="0"/>
              <a:buAutoNum type="arabicPeriod"/>
            </a:pPr>
            <a:r>
              <a:rPr lang="en-AU" sz="2400" dirty="0" smtClean="0"/>
              <a:t>Oblique </a:t>
            </a:r>
            <a:r>
              <a:rPr lang="en-AU" sz="2400" dirty="0"/>
              <a:t>popliteal ligament </a:t>
            </a:r>
            <a:endParaRPr lang="en-AU" sz="2400" dirty="0" smtClean="0"/>
          </a:p>
          <a:p>
            <a:pPr marL="514350" indent="-514350">
              <a:buFont typeface="Arial" panose="020B0604020202020204" pitchFamily="34" charset="0"/>
              <a:buAutoNum type="arabicPeriod"/>
            </a:pPr>
            <a:r>
              <a:rPr lang="en-AU" sz="2400" dirty="0" smtClean="0"/>
              <a:t>Patellar ligament</a:t>
            </a:r>
          </a:p>
          <a:p>
            <a:pPr marL="514350" indent="-514350">
              <a:buFont typeface="Arial" panose="020B0604020202020204" pitchFamily="34" charset="0"/>
              <a:buAutoNum type="arabicPeriod"/>
            </a:pPr>
            <a:r>
              <a:rPr lang="en-AU" sz="2400" dirty="0" smtClean="0"/>
              <a:t>Anterior </a:t>
            </a:r>
            <a:r>
              <a:rPr lang="en-AU" sz="2400" dirty="0"/>
              <a:t>cruciate </a:t>
            </a:r>
            <a:r>
              <a:rPr lang="en-AU" sz="2400" dirty="0" smtClean="0"/>
              <a:t>ligament</a:t>
            </a:r>
          </a:p>
          <a:p>
            <a:pPr marL="514350" indent="-514350">
              <a:buFont typeface="Arial" panose="020B0604020202020204" pitchFamily="34" charset="0"/>
              <a:buAutoNum type="arabicPeriod"/>
            </a:pPr>
            <a:r>
              <a:rPr lang="en-US" sz="2400" dirty="0" smtClean="0"/>
              <a:t>Posterior cruciate ligament</a:t>
            </a:r>
          </a:p>
          <a:p>
            <a:pPr marL="514350" indent="-514350">
              <a:buFont typeface="Arial" panose="020B0604020202020204" pitchFamily="34" charset="0"/>
              <a:buAutoNum type="arabicPeriod"/>
            </a:pPr>
            <a:r>
              <a:rPr lang="en-US" sz="2400" dirty="0" smtClean="0"/>
              <a:t>Semimembranosus tendon</a:t>
            </a:r>
            <a:endParaRPr lang="en-US" sz="2400" dirty="0"/>
          </a:p>
        </p:txBody>
      </p:sp>
    </p:spTree>
    <p:custDataLst>
      <p:tags r:id="rId2"/>
    </p:custDataLst>
    <p:extLst>
      <p:ext uri="{BB962C8B-B14F-4D97-AF65-F5344CB8AC3E}">
        <p14:creationId xmlns:p14="http://schemas.microsoft.com/office/powerpoint/2010/main" val="51670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a:xfrm>
            <a:off x="539552" y="989856"/>
            <a:ext cx="8229600" cy="1143000"/>
          </a:xfrm>
        </p:spPr>
        <p:txBody>
          <a:bodyPr>
            <a:normAutofit fontScale="90000"/>
          </a:bodyPr>
          <a:lstStyle/>
          <a:p>
            <a:pPr algn="l"/>
            <a:r>
              <a:rPr lang="en-AU" sz="4000" dirty="0" smtClean="0"/>
              <a:t>Anatomy – Knee</a:t>
            </a:r>
            <a:r>
              <a:rPr lang="en-AU" dirty="0" smtClean="0"/>
              <a:t/>
            </a:r>
            <a:br>
              <a:rPr lang="en-AU" dirty="0" smtClean="0"/>
            </a:br>
            <a:r>
              <a:rPr lang="en-AU" sz="2200" dirty="0"/>
              <a:t>In the Rugby world cup final, a player is tackled just as he is kicking the ball. At the time of the tackle, he has all of his weight planted on his left leg when another player strikes the lateral side of his knee. When the team physician examines the knee he is able to elicit abnormal forward motion of the tibia on the femur (anterior drawer sign).  The forward motion is caused by damage to which ONE of the following structures?</a:t>
            </a:r>
            <a:r>
              <a:rPr lang="en-AU" dirty="0"/>
              <a:t/>
            </a:r>
            <a:br>
              <a:rPr lang="en-AU" dirty="0"/>
            </a:br>
            <a:endParaRPr lang="en-AU" dirty="0"/>
          </a:p>
        </p:txBody>
      </p:sp>
      <p:sp>
        <p:nvSpPr>
          <p:cNvPr id="5" name="TPAnswers"/>
          <p:cNvSpPr>
            <a:spLocks noGrp="1"/>
          </p:cNvSpPr>
          <p:nvPr>
            <p:ph type="body" idx="1"/>
            <p:custDataLst>
              <p:tags r:id="rId2"/>
            </p:custDataLst>
          </p:nvPr>
        </p:nvSpPr>
        <p:spPr>
          <a:xfrm>
            <a:off x="457200" y="2708920"/>
            <a:ext cx="8003232" cy="4032448"/>
          </a:xfrm>
        </p:spPr>
        <p:txBody>
          <a:bodyPr>
            <a:noAutofit/>
          </a:bodyPr>
          <a:lstStyle/>
          <a:p>
            <a:pPr marL="514350" indent="-514350">
              <a:buFont typeface="Arial" panose="020B0604020202020204" pitchFamily="34" charset="0"/>
              <a:buAutoNum type="arabicPeriod"/>
            </a:pPr>
            <a:r>
              <a:rPr lang="en-AU" sz="2000" dirty="0" smtClean="0"/>
              <a:t>Oblique </a:t>
            </a:r>
            <a:r>
              <a:rPr lang="en-AU" sz="2000" dirty="0"/>
              <a:t>popliteal </a:t>
            </a:r>
            <a:r>
              <a:rPr lang="en-AU" sz="2000" dirty="0" smtClean="0"/>
              <a:t>ligament - </a:t>
            </a:r>
            <a:r>
              <a:rPr lang="en-AU" sz="2000" dirty="0" smtClean="0">
                <a:solidFill>
                  <a:srgbClr val="FF0000"/>
                </a:solidFill>
              </a:rPr>
              <a:t>this </a:t>
            </a:r>
            <a:r>
              <a:rPr lang="en-AU" sz="2000" dirty="0">
                <a:solidFill>
                  <a:srgbClr val="FF0000"/>
                </a:solidFill>
              </a:rPr>
              <a:t>ligament is an upward extension of the semimembranosus and reinforces the knee </a:t>
            </a:r>
            <a:r>
              <a:rPr lang="en-AU" sz="2000" dirty="0" smtClean="0">
                <a:solidFill>
                  <a:srgbClr val="FF0000"/>
                </a:solidFill>
              </a:rPr>
              <a:t>posteriorly</a:t>
            </a:r>
            <a:r>
              <a:rPr lang="en-AU" sz="2000" dirty="0">
                <a:solidFill>
                  <a:srgbClr val="FF0000"/>
                </a:solidFill>
              </a:rPr>
              <a:t> </a:t>
            </a:r>
            <a:endParaRPr lang="en-AU" sz="2000" dirty="0" smtClean="0">
              <a:solidFill>
                <a:srgbClr val="FF0000"/>
              </a:solidFill>
            </a:endParaRPr>
          </a:p>
          <a:p>
            <a:pPr marL="514350" indent="-514350">
              <a:buFont typeface="Arial" panose="020B0604020202020204" pitchFamily="34" charset="0"/>
              <a:buAutoNum type="arabicPeriod"/>
            </a:pPr>
            <a:r>
              <a:rPr lang="en-AU" sz="2000" dirty="0" smtClean="0"/>
              <a:t>Patellar ligament – </a:t>
            </a:r>
            <a:r>
              <a:rPr lang="en-AU" sz="2000" dirty="0" smtClean="0">
                <a:solidFill>
                  <a:srgbClr val="FF0000"/>
                </a:solidFill>
              </a:rPr>
              <a:t>this reinforces </a:t>
            </a:r>
            <a:r>
              <a:rPr lang="en-AU" sz="2000" dirty="0">
                <a:solidFill>
                  <a:srgbClr val="FF0000"/>
                </a:solidFill>
              </a:rPr>
              <a:t>the capsule </a:t>
            </a:r>
            <a:r>
              <a:rPr lang="en-AU" sz="2000" dirty="0" smtClean="0">
                <a:solidFill>
                  <a:srgbClr val="FF0000"/>
                </a:solidFill>
              </a:rPr>
              <a:t>anteriorly, </a:t>
            </a:r>
            <a:r>
              <a:rPr lang="en-AU" sz="2000" dirty="0">
                <a:solidFill>
                  <a:srgbClr val="FF0000"/>
                </a:solidFill>
              </a:rPr>
              <a:t>but it not implicated in this injury</a:t>
            </a:r>
            <a:endParaRPr lang="en-AU" sz="2000" dirty="0" smtClean="0">
              <a:solidFill>
                <a:srgbClr val="FF0000"/>
              </a:solidFill>
            </a:endParaRPr>
          </a:p>
          <a:p>
            <a:pPr marL="514350" indent="-514350">
              <a:buFont typeface="Arial" panose="020B0604020202020204" pitchFamily="34" charset="0"/>
              <a:buAutoNum type="arabicPeriod"/>
            </a:pPr>
            <a:r>
              <a:rPr lang="en-AU" sz="2000" dirty="0" smtClean="0"/>
              <a:t>Anterior </a:t>
            </a:r>
            <a:r>
              <a:rPr lang="en-AU" sz="2000" dirty="0"/>
              <a:t>cruciate </a:t>
            </a:r>
            <a:r>
              <a:rPr lang="en-AU" sz="2000" dirty="0" smtClean="0"/>
              <a:t>ligament - </a:t>
            </a:r>
            <a:r>
              <a:rPr lang="en-AU" sz="2000" dirty="0">
                <a:solidFill>
                  <a:srgbClr val="00B050"/>
                </a:solidFill>
              </a:rPr>
              <a:t>The anterior drawer sign confirms that this ligament is torn.  Damage of the ACL is usually also accompanied by damage to the medial meniscus and medial collateral ligament – the so called ‘unhappy triad</a:t>
            </a:r>
            <a:r>
              <a:rPr lang="en-AU" sz="2000" dirty="0" smtClean="0">
                <a:solidFill>
                  <a:srgbClr val="00B050"/>
                </a:solidFill>
              </a:rPr>
              <a:t>’</a:t>
            </a:r>
          </a:p>
          <a:p>
            <a:pPr marL="514350" indent="-514350">
              <a:buFont typeface="Arial" panose="020B0604020202020204" pitchFamily="34" charset="0"/>
              <a:buAutoNum type="arabicPeriod"/>
            </a:pPr>
            <a:r>
              <a:rPr lang="en-US" sz="2000" dirty="0" smtClean="0"/>
              <a:t>Posterior cruciate ligament - </a:t>
            </a:r>
            <a:r>
              <a:rPr lang="en-AU" sz="2000" dirty="0">
                <a:solidFill>
                  <a:srgbClr val="FF0000"/>
                </a:solidFill>
              </a:rPr>
              <a:t>If </a:t>
            </a:r>
            <a:r>
              <a:rPr lang="en-AU" sz="2000" dirty="0" smtClean="0">
                <a:solidFill>
                  <a:srgbClr val="FF0000"/>
                </a:solidFill>
              </a:rPr>
              <a:t>the PCL </a:t>
            </a:r>
            <a:r>
              <a:rPr lang="en-AU" sz="2000" dirty="0">
                <a:solidFill>
                  <a:srgbClr val="FF0000"/>
                </a:solidFill>
              </a:rPr>
              <a:t>was damaged it would be confirmed by a posterior drawer </a:t>
            </a:r>
            <a:r>
              <a:rPr lang="en-AU" sz="2000" dirty="0" smtClean="0">
                <a:solidFill>
                  <a:srgbClr val="FF0000"/>
                </a:solidFill>
              </a:rPr>
              <a:t>sign</a:t>
            </a:r>
            <a:endParaRPr lang="en-US" sz="2000" dirty="0" smtClean="0">
              <a:solidFill>
                <a:srgbClr val="FF0000"/>
              </a:solidFill>
            </a:endParaRPr>
          </a:p>
          <a:p>
            <a:pPr marL="514350" indent="-514350">
              <a:buFont typeface="Arial" panose="020B0604020202020204" pitchFamily="34" charset="0"/>
              <a:buAutoNum type="arabicPeriod"/>
            </a:pPr>
            <a:r>
              <a:rPr lang="en-US" sz="2000" dirty="0" smtClean="0"/>
              <a:t>Semimembranosus tendon – </a:t>
            </a:r>
            <a:r>
              <a:rPr lang="en-AU" sz="2000" dirty="0" smtClean="0">
                <a:solidFill>
                  <a:srgbClr val="FF0000"/>
                </a:solidFill>
              </a:rPr>
              <a:t>this does </a:t>
            </a:r>
            <a:r>
              <a:rPr lang="en-AU" sz="2000" dirty="0">
                <a:solidFill>
                  <a:srgbClr val="FF0000"/>
                </a:solidFill>
              </a:rPr>
              <a:t>not play a role in stabilising the knee </a:t>
            </a:r>
            <a:r>
              <a:rPr lang="en-AU" sz="2000" dirty="0" smtClean="0">
                <a:solidFill>
                  <a:srgbClr val="FF0000"/>
                </a:solidFill>
              </a:rPr>
              <a:t>joint</a:t>
            </a:r>
            <a:endParaRPr lang="en-US" sz="2000" dirty="0">
              <a:solidFill>
                <a:srgbClr val="FF0000"/>
              </a:solidFill>
            </a:endParaRPr>
          </a:p>
        </p:txBody>
      </p:sp>
    </p:spTree>
    <p:custDataLst>
      <p:tags r:id="rId1"/>
    </p:custDataLst>
    <p:extLst>
      <p:ext uri="{BB962C8B-B14F-4D97-AF65-F5344CB8AC3E}">
        <p14:creationId xmlns:p14="http://schemas.microsoft.com/office/powerpoint/2010/main" val="2586462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778694"/>
            <a:ext cx="8579296" cy="1714202"/>
          </a:xfrm>
        </p:spPr>
        <p:txBody>
          <a:bodyPr>
            <a:normAutofit fontScale="90000"/>
          </a:bodyPr>
          <a:lstStyle/>
          <a:p>
            <a:pPr algn="l"/>
            <a:r>
              <a:rPr lang="en-AU" sz="4000" dirty="0" smtClean="0"/>
              <a:t>Anatomy – Median nerve</a:t>
            </a:r>
            <a:r>
              <a:rPr lang="en-AU" dirty="0" smtClean="0"/>
              <a:t/>
            </a:r>
            <a:br>
              <a:rPr lang="en-AU" dirty="0" smtClean="0"/>
            </a:br>
            <a:r>
              <a:rPr lang="en-AU" sz="2800" dirty="0"/>
              <a:t>Injury of the median nerve at the level of the wrist will result in:</a:t>
            </a:r>
            <a:r>
              <a:rPr lang="en-AU" dirty="0"/>
              <a:t/>
            </a:r>
            <a:br>
              <a:rPr lang="en-AU" dirty="0"/>
            </a:br>
            <a:endParaRPr lang="en-AU"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4019290158"/>
              </p:ext>
            </p:extLst>
          </p:nvPr>
        </p:nvGraphicFramePr>
        <p:xfrm>
          <a:off x="5148064" y="2636912"/>
          <a:ext cx="3712413" cy="4176464"/>
        </p:xfrm>
        <a:graphic>
          <a:graphicData uri="http://schemas.openxmlformats.org/presentationml/2006/ole">
            <mc:AlternateContent xmlns:mc="http://schemas.openxmlformats.org/markup-compatibility/2006">
              <mc:Choice xmlns:v="urn:schemas-microsoft-com:vml" Requires="v">
                <p:oleObj spid="_x0000_s7225" name="Chart" r:id="rId7" imgW="4572000" imgH="5143500" progId="MSGraph.Chart.8">
                  <p:embed followColorScheme="full"/>
                </p:oleObj>
              </mc:Choice>
              <mc:Fallback>
                <p:oleObj name="Chart" r:id="rId7" imgW="4572000" imgH="5143500" progId="MSGraph.Chart.8">
                  <p:embed followColorScheme="full"/>
                  <p:pic>
                    <p:nvPicPr>
                      <p:cNvPr id="0" name="Picture 54"/>
                      <p:cNvPicPr>
                        <a:picLocks noChangeAspect="1" noChangeArrowheads="1"/>
                      </p:cNvPicPr>
                      <p:nvPr/>
                    </p:nvPicPr>
                    <p:blipFill>
                      <a:blip r:embed="rId8"/>
                      <a:srcRect/>
                      <a:stretch>
                        <a:fillRect/>
                      </a:stretch>
                    </p:blipFill>
                    <p:spPr bwMode="auto">
                      <a:xfrm>
                        <a:off x="5148064" y="2636912"/>
                        <a:ext cx="3712413" cy="41764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orShape1"/>
          <p:cNvSpPr/>
          <p:nvPr>
            <p:custDataLst>
              <p:tags r:id="rId4"/>
            </p:custDataLst>
          </p:nvPr>
        </p:nvSpPr>
        <p:spPr>
          <a:xfrm rot="10800000">
            <a:off x="107504" y="3933056"/>
            <a:ext cx="392838" cy="482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PAnswers"/>
          <p:cNvSpPr>
            <a:spLocks noGrp="1"/>
          </p:cNvSpPr>
          <p:nvPr>
            <p:ph type="body" idx="1"/>
            <p:custDataLst>
              <p:tags r:id="rId5"/>
            </p:custDataLst>
          </p:nvPr>
        </p:nvSpPr>
        <p:spPr>
          <a:xfrm>
            <a:off x="403822" y="2708920"/>
            <a:ext cx="4312194" cy="4032448"/>
          </a:xfrm>
        </p:spPr>
        <p:txBody>
          <a:bodyPr>
            <a:noAutofit/>
          </a:bodyPr>
          <a:lstStyle/>
          <a:p>
            <a:pPr marL="514350" indent="-514350">
              <a:buFont typeface="Arial" panose="020B0604020202020204" pitchFamily="34" charset="0"/>
              <a:buAutoNum type="arabicPeriod"/>
            </a:pPr>
            <a:r>
              <a:rPr lang="en-AU" sz="2400" dirty="0"/>
              <a:t>d</a:t>
            </a:r>
            <a:r>
              <a:rPr lang="en-AU" sz="2400" dirty="0" smtClean="0"/>
              <a:t>ecreased sensation </a:t>
            </a:r>
            <a:r>
              <a:rPr lang="en-AU" sz="2400" dirty="0"/>
              <a:t>at the tip of the little finger </a:t>
            </a:r>
            <a:endParaRPr lang="en-AU" sz="2400" dirty="0" smtClean="0"/>
          </a:p>
          <a:p>
            <a:pPr marL="514350" indent="-514350">
              <a:buFont typeface="Arial" panose="020B0604020202020204" pitchFamily="34" charset="0"/>
              <a:buAutoNum type="arabicPeriod"/>
            </a:pPr>
            <a:r>
              <a:rPr lang="en-AU" sz="2400" dirty="0" smtClean="0"/>
              <a:t>inability </a:t>
            </a:r>
            <a:r>
              <a:rPr lang="en-AU" sz="2400" dirty="0"/>
              <a:t>to abduct the </a:t>
            </a:r>
            <a:r>
              <a:rPr lang="en-AU" sz="2400" dirty="0" smtClean="0"/>
              <a:t>wrist</a:t>
            </a:r>
          </a:p>
          <a:p>
            <a:pPr marL="514350" indent="-514350">
              <a:buFont typeface="Arial" panose="020B0604020202020204" pitchFamily="34" charset="0"/>
              <a:buAutoNum type="arabicPeriod"/>
            </a:pPr>
            <a:r>
              <a:rPr lang="en-AU" sz="2400" dirty="0" smtClean="0"/>
              <a:t>inability </a:t>
            </a:r>
            <a:r>
              <a:rPr lang="en-AU" sz="2400" dirty="0"/>
              <a:t>to oppose the </a:t>
            </a:r>
            <a:r>
              <a:rPr lang="en-AU" sz="2400" dirty="0" smtClean="0"/>
              <a:t>thumb</a:t>
            </a:r>
          </a:p>
          <a:p>
            <a:pPr marL="514350" indent="-514350">
              <a:buFont typeface="Arial" panose="020B0604020202020204" pitchFamily="34" charset="0"/>
              <a:buAutoNum type="arabicPeriod"/>
            </a:pPr>
            <a:r>
              <a:rPr lang="en-AU" sz="2400" dirty="0" smtClean="0"/>
              <a:t>inability </a:t>
            </a:r>
            <a:r>
              <a:rPr lang="en-AU" sz="2400" dirty="0"/>
              <a:t>to flex the </a:t>
            </a:r>
            <a:r>
              <a:rPr lang="en-AU" sz="2400" dirty="0" smtClean="0"/>
              <a:t>DIP joint </a:t>
            </a:r>
            <a:r>
              <a:rPr lang="en-AU" sz="2400" dirty="0"/>
              <a:t>of the index </a:t>
            </a:r>
            <a:r>
              <a:rPr lang="en-AU" sz="2400" dirty="0" smtClean="0"/>
              <a:t>finger</a:t>
            </a:r>
          </a:p>
          <a:p>
            <a:pPr marL="514350" indent="-514350">
              <a:buFont typeface="Arial" panose="020B0604020202020204" pitchFamily="34" charset="0"/>
              <a:buAutoNum type="arabicPeriod"/>
            </a:pPr>
            <a:r>
              <a:rPr lang="en-AU" sz="2400" dirty="0" smtClean="0"/>
              <a:t>loss </a:t>
            </a:r>
            <a:r>
              <a:rPr lang="en-AU" sz="2400" dirty="0"/>
              <a:t>of sensation to the dorsum of the hand</a:t>
            </a:r>
            <a:endParaRPr lang="en-US" sz="2400" dirty="0"/>
          </a:p>
        </p:txBody>
      </p:sp>
    </p:spTree>
    <p:custDataLst>
      <p:tags r:id="rId2"/>
    </p:custDataLst>
    <p:extLst>
      <p:ext uri="{BB962C8B-B14F-4D97-AF65-F5344CB8AC3E}">
        <p14:creationId xmlns:p14="http://schemas.microsoft.com/office/powerpoint/2010/main" val="51599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a:xfrm>
            <a:off x="467544" y="476672"/>
            <a:ext cx="8424936" cy="1143000"/>
          </a:xfrm>
        </p:spPr>
        <p:txBody>
          <a:bodyPr>
            <a:normAutofit fontScale="90000"/>
          </a:bodyPr>
          <a:lstStyle/>
          <a:p>
            <a:pPr algn="l"/>
            <a:r>
              <a:rPr lang="en-AU" sz="4000" dirty="0" smtClean="0"/>
              <a:t>Anatomy – Median nerve</a:t>
            </a:r>
            <a:r>
              <a:rPr lang="en-AU" dirty="0" smtClean="0"/>
              <a:t/>
            </a:r>
            <a:br>
              <a:rPr lang="en-AU" dirty="0" smtClean="0"/>
            </a:br>
            <a:r>
              <a:rPr lang="en-AU" sz="2800" dirty="0"/>
              <a:t>Injury of the median nerve at the level of the wrist will result in:</a:t>
            </a:r>
            <a:r>
              <a:rPr lang="en-AU" dirty="0"/>
              <a:t/>
            </a:r>
            <a:br>
              <a:rPr lang="en-AU" dirty="0"/>
            </a:br>
            <a:endParaRPr lang="en-AU" dirty="0"/>
          </a:p>
        </p:txBody>
      </p:sp>
      <p:sp>
        <p:nvSpPr>
          <p:cNvPr id="5" name="TPAnswers"/>
          <p:cNvSpPr>
            <a:spLocks noGrp="1"/>
          </p:cNvSpPr>
          <p:nvPr>
            <p:ph type="body" idx="1"/>
            <p:custDataLst>
              <p:tags r:id="rId2"/>
            </p:custDataLst>
          </p:nvPr>
        </p:nvSpPr>
        <p:spPr>
          <a:xfrm>
            <a:off x="403822" y="1268760"/>
            <a:ext cx="8740178" cy="5472608"/>
          </a:xfrm>
        </p:spPr>
        <p:txBody>
          <a:bodyPr>
            <a:noAutofit/>
          </a:bodyPr>
          <a:lstStyle/>
          <a:p>
            <a:pPr marL="514350" indent="-514350">
              <a:buFont typeface="Arial" panose="020B0604020202020204" pitchFamily="34" charset="0"/>
              <a:buAutoNum type="arabicPeriod"/>
            </a:pPr>
            <a:r>
              <a:rPr lang="en-AU" sz="2400" dirty="0"/>
              <a:t>d</a:t>
            </a:r>
            <a:r>
              <a:rPr lang="en-AU" sz="2400" dirty="0" smtClean="0"/>
              <a:t>ecreased sensation </a:t>
            </a:r>
            <a:r>
              <a:rPr lang="en-AU" sz="2400" dirty="0"/>
              <a:t>at the tip of the little finger </a:t>
            </a:r>
            <a:r>
              <a:rPr lang="en-AU" sz="2400" dirty="0" smtClean="0"/>
              <a:t>- </a:t>
            </a:r>
            <a:r>
              <a:rPr lang="en-AU" sz="2400" dirty="0">
                <a:solidFill>
                  <a:srgbClr val="FF0000"/>
                </a:solidFill>
              </a:rPr>
              <a:t>t</a:t>
            </a:r>
            <a:r>
              <a:rPr lang="en-AU" sz="2400" dirty="0" smtClean="0">
                <a:solidFill>
                  <a:srgbClr val="FF0000"/>
                </a:solidFill>
              </a:rPr>
              <a:t>he </a:t>
            </a:r>
            <a:r>
              <a:rPr lang="en-AU" sz="2400" dirty="0">
                <a:solidFill>
                  <a:srgbClr val="FF0000"/>
                </a:solidFill>
              </a:rPr>
              <a:t>tip of the little finger is supplied by the ulnar nerve</a:t>
            </a:r>
            <a:endParaRPr lang="en-AU" sz="2400" dirty="0" smtClean="0">
              <a:solidFill>
                <a:srgbClr val="FF0000"/>
              </a:solidFill>
            </a:endParaRPr>
          </a:p>
          <a:p>
            <a:pPr marL="514350" indent="-514350">
              <a:buFont typeface="Arial" panose="020B0604020202020204" pitchFamily="34" charset="0"/>
              <a:buAutoNum type="arabicPeriod"/>
            </a:pPr>
            <a:r>
              <a:rPr lang="en-AU" sz="2400" dirty="0" smtClean="0"/>
              <a:t>inability </a:t>
            </a:r>
            <a:r>
              <a:rPr lang="en-AU" sz="2400" dirty="0"/>
              <a:t>to abduct the </a:t>
            </a:r>
            <a:r>
              <a:rPr lang="en-AU" sz="2400" dirty="0" smtClean="0"/>
              <a:t>wrist - </a:t>
            </a:r>
            <a:r>
              <a:rPr lang="en-AU" sz="2400" dirty="0" smtClean="0">
                <a:solidFill>
                  <a:srgbClr val="FF0000"/>
                </a:solidFill>
              </a:rPr>
              <a:t>abduction </a:t>
            </a:r>
            <a:r>
              <a:rPr lang="en-AU" sz="2400" dirty="0">
                <a:solidFill>
                  <a:srgbClr val="FF0000"/>
                </a:solidFill>
              </a:rPr>
              <a:t>of the wrist is brought about by flexor carpi </a:t>
            </a:r>
            <a:r>
              <a:rPr lang="en-AU" sz="2400" dirty="0" err="1">
                <a:solidFill>
                  <a:srgbClr val="FF0000"/>
                </a:solidFill>
              </a:rPr>
              <a:t>radialis</a:t>
            </a:r>
            <a:r>
              <a:rPr lang="en-AU" sz="2400" dirty="0">
                <a:solidFill>
                  <a:srgbClr val="FF0000"/>
                </a:solidFill>
              </a:rPr>
              <a:t> (FCR) and extensor carpi </a:t>
            </a:r>
            <a:r>
              <a:rPr lang="en-AU" sz="2400" dirty="0" err="1">
                <a:solidFill>
                  <a:srgbClr val="FF0000"/>
                </a:solidFill>
              </a:rPr>
              <a:t>radialis</a:t>
            </a:r>
            <a:r>
              <a:rPr lang="en-AU" sz="2400" dirty="0">
                <a:solidFill>
                  <a:srgbClr val="FF0000"/>
                </a:solidFill>
              </a:rPr>
              <a:t> longus and brevis.  Although FCR is supplied by the median nerve, this occurs proximal to the site of lesion at wrist and so remains </a:t>
            </a:r>
            <a:r>
              <a:rPr lang="en-AU" sz="2400" dirty="0" smtClean="0">
                <a:solidFill>
                  <a:srgbClr val="FF0000"/>
                </a:solidFill>
              </a:rPr>
              <a:t>unaffected</a:t>
            </a:r>
          </a:p>
          <a:p>
            <a:pPr marL="514350" indent="-514350">
              <a:buFont typeface="Arial" panose="020B0604020202020204" pitchFamily="34" charset="0"/>
              <a:buAutoNum type="arabicPeriod"/>
            </a:pPr>
            <a:r>
              <a:rPr lang="en-AU" sz="2400" dirty="0" smtClean="0"/>
              <a:t>inability </a:t>
            </a:r>
            <a:r>
              <a:rPr lang="en-AU" sz="2400" dirty="0"/>
              <a:t>to oppose the </a:t>
            </a:r>
            <a:r>
              <a:rPr lang="en-AU" sz="2400" dirty="0" smtClean="0"/>
              <a:t>thumb - </a:t>
            </a:r>
            <a:r>
              <a:rPr lang="en-AU" sz="2400" dirty="0" smtClean="0">
                <a:solidFill>
                  <a:srgbClr val="00B050"/>
                </a:solidFill>
              </a:rPr>
              <a:t>the </a:t>
            </a:r>
            <a:r>
              <a:rPr lang="en-AU" sz="2400" dirty="0">
                <a:solidFill>
                  <a:srgbClr val="00B050"/>
                </a:solidFill>
              </a:rPr>
              <a:t>median nerve supplies the </a:t>
            </a:r>
            <a:r>
              <a:rPr lang="en-AU" sz="2400" dirty="0" err="1">
                <a:solidFill>
                  <a:srgbClr val="00B050"/>
                </a:solidFill>
              </a:rPr>
              <a:t>thenar</a:t>
            </a:r>
            <a:r>
              <a:rPr lang="en-AU" sz="2400" dirty="0">
                <a:solidFill>
                  <a:srgbClr val="00B050"/>
                </a:solidFill>
              </a:rPr>
              <a:t> muscles distal to the wrist</a:t>
            </a:r>
            <a:endParaRPr lang="en-AU" sz="2400" dirty="0" smtClean="0">
              <a:solidFill>
                <a:srgbClr val="00B050"/>
              </a:solidFill>
            </a:endParaRPr>
          </a:p>
          <a:p>
            <a:pPr marL="514350" indent="-514350">
              <a:buFont typeface="Arial" panose="020B0604020202020204" pitchFamily="34" charset="0"/>
              <a:buAutoNum type="arabicPeriod"/>
            </a:pPr>
            <a:r>
              <a:rPr lang="en-AU" sz="2400" dirty="0" smtClean="0"/>
              <a:t>inability </a:t>
            </a:r>
            <a:r>
              <a:rPr lang="en-AU" sz="2400" dirty="0"/>
              <a:t>to flex the </a:t>
            </a:r>
            <a:r>
              <a:rPr lang="en-AU" sz="2400" dirty="0" smtClean="0"/>
              <a:t>DIP joint </a:t>
            </a:r>
            <a:r>
              <a:rPr lang="en-AU" sz="2400" dirty="0"/>
              <a:t>of the index </a:t>
            </a:r>
            <a:r>
              <a:rPr lang="en-AU" sz="2400" dirty="0" smtClean="0"/>
              <a:t>finger - </a:t>
            </a:r>
            <a:r>
              <a:rPr lang="en-AU" sz="2400" dirty="0" smtClean="0">
                <a:solidFill>
                  <a:srgbClr val="FF0000"/>
                </a:solidFill>
              </a:rPr>
              <a:t>the </a:t>
            </a:r>
            <a:r>
              <a:rPr lang="en-AU" sz="2400" dirty="0">
                <a:solidFill>
                  <a:srgbClr val="FF0000"/>
                </a:solidFill>
              </a:rPr>
              <a:t>flexor </a:t>
            </a:r>
            <a:r>
              <a:rPr lang="en-AU" sz="2400" dirty="0" err="1">
                <a:solidFill>
                  <a:srgbClr val="FF0000"/>
                </a:solidFill>
              </a:rPr>
              <a:t>digitorum</a:t>
            </a:r>
            <a:r>
              <a:rPr lang="en-AU" sz="2400" dirty="0">
                <a:solidFill>
                  <a:srgbClr val="FF0000"/>
                </a:solidFill>
              </a:rPr>
              <a:t> </a:t>
            </a:r>
            <a:r>
              <a:rPr lang="en-AU" sz="2400" dirty="0" err="1">
                <a:solidFill>
                  <a:srgbClr val="FF0000"/>
                </a:solidFill>
              </a:rPr>
              <a:t>profundus</a:t>
            </a:r>
            <a:r>
              <a:rPr lang="en-AU" sz="2400" dirty="0">
                <a:solidFill>
                  <a:srgbClr val="FF0000"/>
                </a:solidFill>
              </a:rPr>
              <a:t> muscle to the index finger is supplied by median nerve but this is </a:t>
            </a:r>
            <a:r>
              <a:rPr lang="en-AU" sz="2400" dirty="0" smtClean="0">
                <a:solidFill>
                  <a:srgbClr val="FF0000"/>
                </a:solidFill>
              </a:rPr>
              <a:t>proximal to </a:t>
            </a:r>
            <a:r>
              <a:rPr lang="en-AU" sz="2400" dirty="0">
                <a:solidFill>
                  <a:srgbClr val="FF0000"/>
                </a:solidFill>
              </a:rPr>
              <a:t>the site of the lesion</a:t>
            </a:r>
            <a:endParaRPr lang="en-AU" sz="2400" dirty="0" smtClean="0">
              <a:solidFill>
                <a:srgbClr val="FF0000"/>
              </a:solidFill>
            </a:endParaRPr>
          </a:p>
          <a:p>
            <a:pPr marL="514350" indent="-514350">
              <a:buFont typeface="Arial" panose="020B0604020202020204" pitchFamily="34" charset="0"/>
              <a:buAutoNum type="arabicPeriod"/>
            </a:pPr>
            <a:r>
              <a:rPr lang="en-AU" sz="2400" dirty="0" smtClean="0"/>
              <a:t>loss </a:t>
            </a:r>
            <a:r>
              <a:rPr lang="en-AU" sz="2400" dirty="0"/>
              <a:t>of sensation to the dorsum of the </a:t>
            </a:r>
            <a:r>
              <a:rPr lang="en-AU" sz="2400" dirty="0" smtClean="0"/>
              <a:t>hand - </a:t>
            </a:r>
            <a:r>
              <a:rPr lang="en-AU" sz="2400" dirty="0">
                <a:solidFill>
                  <a:srgbClr val="FF0000"/>
                </a:solidFill>
              </a:rPr>
              <a:t>the dorsum of the had is supplied by the radial nerve</a:t>
            </a:r>
            <a:endParaRPr lang="en-US" sz="2400" dirty="0">
              <a:solidFill>
                <a:srgbClr val="FF0000"/>
              </a:solidFill>
            </a:endParaRPr>
          </a:p>
        </p:txBody>
      </p:sp>
    </p:spTree>
    <p:custDataLst>
      <p:tags r:id="rId1"/>
    </p:custDataLst>
    <p:extLst>
      <p:ext uri="{BB962C8B-B14F-4D97-AF65-F5344CB8AC3E}">
        <p14:creationId xmlns:p14="http://schemas.microsoft.com/office/powerpoint/2010/main" val="487026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764704"/>
            <a:ext cx="8579296" cy="1584176"/>
          </a:xfrm>
        </p:spPr>
        <p:txBody>
          <a:bodyPr>
            <a:normAutofit fontScale="90000"/>
          </a:bodyPr>
          <a:lstStyle/>
          <a:p>
            <a:pPr algn="l"/>
            <a:r>
              <a:rPr lang="en-AU" sz="4000" dirty="0"/>
              <a:t>Physiology – Muscle </a:t>
            </a:r>
            <a:r>
              <a:rPr lang="en-AU" sz="4000" dirty="0" smtClean="0"/>
              <a:t>1</a:t>
            </a:r>
            <a:r>
              <a:rPr lang="en-AU" sz="4000" dirty="0"/>
              <a:t/>
            </a:r>
            <a:br>
              <a:rPr lang="en-AU" sz="4000" dirty="0"/>
            </a:br>
            <a:r>
              <a:rPr lang="en-AU" sz="3100" dirty="0"/>
              <a:t>Which ONE of the following statements is MOST CORRECT regarding the sliding filament theory of muscle contraction?</a:t>
            </a:r>
            <a:r>
              <a:rPr lang="en-AU" sz="2400" dirty="0"/>
              <a:t/>
            </a:r>
            <a:br>
              <a:rPr lang="en-AU" sz="2400" dirty="0"/>
            </a:br>
            <a:r>
              <a:rPr lang="en-AU" dirty="0"/>
              <a:t/>
            </a:r>
            <a:br>
              <a:rPr lang="en-AU" dirty="0"/>
            </a:br>
            <a:endParaRPr lang="en-AU"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3259376211"/>
              </p:ext>
            </p:extLst>
          </p:nvPr>
        </p:nvGraphicFramePr>
        <p:xfrm>
          <a:off x="5148064" y="2636912"/>
          <a:ext cx="3712413" cy="4176464"/>
        </p:xfrm>
        <a:graphic>
          <a:graphicData uri="http://schemas.openxmlformats.org/presentationml/2006/ole">
            <mc:AlternateContent xmlns:mc="http://schemas.openxmlformats.org/markup-compatibility/2006">
              <mc:Choice xmlns:v="urn:schemas-microsoft-com:vml" Requires="v">
                <p:oleObj spid="_x0000_s9263" name="Chart" r:id="rId7" imgW="4572000" imgH="5143500" progId="MSGraph.Chart.8">
                  <p:embed followColorScheme="full"/>
                </p:oleObj>
              </mc:Choice>
              <mc:Fallback>
                <p:oleObj name="Chart" r:id="rId7" imgW="4572000" imgH="5143500" progId="MSGraph.Chart.8">
                  <p:embed followColorScheme="full"/>
                  <p:pic>
                    <p:nvPicPr>
                      <p:cNvPr id="0" name="Picture 44"/>
                      <p:cNvPicPr>
                        <a:picLocks noChangeAspect="1" noChangeArrowheads="1"/>
                      </p:cNvPicPr>
                      <p:nvPr/>
                    </p:nvPicPr>
                    <p:blipFill>
                      <a:blip r:embed="rId8"/>
                      <a:srcRect/>
                      <a:stretch>
                        <a:fillRect/>
                      </a:stretch>
                    </p:blipFill>
                    <p:spPr bwMode="auto">
                      <a:xfrm>
                        <a:off x="5148064" y="2636912"/>
                        <a:ext cx="3712413" cy="41764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orShape1"/>
          <p:cNvSpPr/>
          <p:nvPr>
            <p:custDataLst>
              <p:tags r:id="rId4"/>
            </p:custDataLst>
          </p:nvPr>
        </p:nvSpPr>
        <p:spPr>
          <a:xfrm rot="10800000">
            <a:off x="78702" y="1844824"/>
            <a:ext cx="406400" cy="406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PAnswers"/>
          <p:cNvSpPr>
            <a:spLocks noGrp="1"/>
          </p:cNvSpPr>
          <p:nvPr>
            <p:ph type="body" idx="1"/>
            <p:custDataLst>
              <p:tags r:id="rId5"/>
            </p:custDataLst>
          </p:nvPr>
        </p:nvSpPr>
        <p:spPr>
          <a:xfrm>
            <a:off x="403822" y="1844824"/>
            <a:ext cx="4312194" cy="4896544"/>
          </a:xfrm>
        </p:spPr>
        <p:txBody>
          <a:bodyPr>
            <a:noAutofit/>
          </a:bodyPr>
          <a:lstStyle/>
          <a:p>
            <a:pPr marL="514350" indent="-514350">
              <a:buFont typeface="+mj-lt"/>
              <a:buAutoNum type="arabicPeriod"/>
            </a:pPr>
            <a:r>
              <a:rPr lang="en-AU" sz="2000" dirty="0" smtClean="0"/>
              <a:t>Sliding </a:t>
            </a:r>
            <a:r>
              <a:rPr lang="en-AU" sz="2000" dirty="0"/>
              <a:t>is caused by the heads on the myosin molecule forming cross-bridges with specific sites on the actin molecule </a:t>
            </a:r>
          </a:p>
          <a:p>
            <a:pPr marL="514350" lvl="0" indent="-514350">
              <a:buFont typeface="Arial" panose="020B0604020202020204" pitchFamily="34" charset="0"/>
              <a:buAutoNum type="arabicPeriod"/>
            </a:pPr>
            <a:r>
              <a:rPr lang="en-AU" sz="2000" dirty="0" smtClean="0"/>
              <a:t>The </a:t>
            </a:r>
            <a:r>
              <a:rPr lang="en-AU" sz="2000" dirty="0"/>
              <a:t>cross-bridges have an unlimited range of </a:t>
            </a:r>
            <a:r>
              <a:rPr lang="en-AU" sz="2000" dirty="0" smtClean="0"/>
              <a:t>movement</a:t>
            </a:r>
          </a:p>
          <a:p>
            <a:pPr marL="514350" lvl="0" indent="-514350">
              <a:buFont typeface="Arial" panose="020B0604020202020204" pitchFamily="34" charset="0"/>
              <a:buAutoNum type="arabicPeriod"/>
            </a:pPr>
            <a:r>
              <a:rPr lang="en-AU" sz="2000" dirty="0" smtClean="0"/>
              <a:t>The </a:t>
            </a:r>
            <a:r>
              <a:rPr lang="en-AU" sz="2000" dirty="0"/>
              <a:t>cross bridges are activated once during a </a:t>
            </a:r>
            <a:r>
              <a:rPr lang="en-AU" sz="2000" dirty="0" smtClean="0"/>
              <a:t>contraction</a:t>
            </a:r>
          </a:p>
          <a:p>
            <a:pPr marL="514350" lvl="0" indent="-514350">
              <a:buFont typeface="Arial" panose="020B0604020202020204" pitchFamily="34" charset="0"/>
              <a:buAutoNum type="arabicPeriod"/>
            </a:pPr>
            <a:r>
              <a:rPr lang="en-AU" sz="2000" dirty="0" smtClean="0"/>
              <a:t>Every </a:t>
            </a:r>
            <a:r>
              <a:rPr lang="en-AU" sz="2000" dirty="0"/>
              <a:t>cycle four molecules of ATP are used by each myosin head </a:t>
            </a:r>
            <a:endParaRPr lang="en-AU" sz="2000" dirty="0" smtClean="0"/>
          </a:p>
          <a:p>
            <a:pPr marL="514350" lvl="0" indent="-514350">
              <a:buFont typeface="Arial" panose="020B0604020202020204" pitchFamily="34" charset="0"/>
              <a:buAutoNum type="arabicPeriod"/>
            </a:pPr>
            <a:r>
              <a:rPr lang="en-AU" sz="2000" dirty="0" smtClean="0"/>
              <a:t>The </a:t>
            </a:r>
            <a:r>
              <a:rPr lang="en-AU" sz="2000" dirty="0"/>
              <a:t>sliding of the actin filament is triggered by an increase in intracellular sodium </a:t>
            </a:r>
          </a:p>
        </p:txBody>
      </p:sp>
    </p:spTree>
    <p:custDataLst>
      <p:tags r:id="rId2"/>
    </p:custDataLst>
    <p:extLst>
      <p:ext uri="{BB962C8B-B14F-4D97-AF65-F5344CB8AC3E}">
        <p14:creationId xmlns:p14="http://schemas.microsoft.com/office/powerpoint/2010/main" val="193298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570186"/>
          </a:xfrm>
        </p:spPr>
        <p:txBody>
          <a:bodyPr>
            <a:normAutofit fontScale="90000"/>
          </a:bodyPr>
          <a:lstStyle/>
          <a:p>
            <a:r>
              <a:rPr lang="en-AU" sz="4000" dirty="0" smtClean="0"/>
              <a:t>Physiology – Muscle 1</a:t>
            </a:r>
            <a:r>
              <a:rPr lang="en-AU" sz="3200" dirty="0" smtClean="0"/>
              <a:t/>
            </a:r>
            <a:br>
              <a:rPr lang="en-AU" sz="3200" dirty="0" smtClean="0"/>
            </a:br>
            <a:r>
              <a:rPr lang="en-AU" sz="3100" dirty="0" smtClean="0"/>
              <a:t>Which ONE of the following statements is MOST CORRECT regarding the sliding filament theory of muscle contraction?</a:t>
            </a:r>
            <a:r>
              <a:rPr lang="en-AU" sz="3200" dirty="0" smtClean="0"/>
              <a:t/>
            </a:r>
            <a:br>
              <a:rPr lang="en-AU" sz="3200" dirty="0" smtClean="0"/>
            </a:br>
            <a:endParaRPr lang="en-AU" sz="3200" dirty="0"/>
          </a:p>
        </p:txBody>
      </p:sp>
      <p:sp>
        <p:nvSpPr>
          <p:cNvPr id="4" name="Content Placeholder 3"/>
          <p:cNvSpPr>
            <a:spLocks noGrp="1"/>
          </p:cNvSpPr>
          <p:nvPr>
            <p:ph idx="1"/>
          </p:nvPr>
        </p:nvSpPr>
        <p:spPr>
          <a:xfrm>
            <a:off x="457200" y="1999381"/>
            <a:ext cx="8229600" cy="4525963"/>
          </a:xfrm>
        </p:spPr>
        <p:txBody>
          <a:bodyPr>
            <a:normAutofit fontScale="70000" lnSpcReduction="20000"/>
          </a:bodyPr>
          <a:lstStyle/>
          <a:p>
            <a:pPr marL="514350" indent="-514350">
              <a:buFont typeface="+mj-lt"/>
              <a:buAutoNum type="arabicPeriod"/>
            </a:pPr>
            <a:r>
              <a:rPr lang="en-AU" dirty="0" smtClean="0">
                <a:solidFill>
                  <a:srgbClr val="00B050"/>
                </a:solidFill>
              </a:rPr>
              <a:t>Sliding </a:t>
            </a:r>
            <a:r>
              <a:rPr lang="en-AU" dirty="0">
                <a:solidFill>
                  <a:srgbClr val="00B050"/>
                </a:solidFill>
              </a:rPr>
              <a:t>is caused by the heads on the myosin molecule forming cross-bridges with specific sites on the actin </a:t>
            </a:r>
            <a:r>
              <a:rPr lang="en-AU" dirty="0" smtClean="0">
                <a:solidFill>
                  <a:srgbClr val="00B050"/>
                </a:solidFill>
              </a:rPr>
              <a:t>molecule </a:t>
            </a:r>
            <a:endParaRPr lang="en-AU" dirty="0">
              <a:solidFill>
                <a:srgbClr val="00B050"/>
              </a:solidFill>
            </a:endParaRPr>
          </a:p>
          <a:p>
            <a:pPr marL="514350" indent="-514350">
              <a:buFont typeface="+mj-lt"/>
              <a:buAutoNum type="arabicPeriod"/>
            </a:pPr>
            <a:r>
              <a:rPr lang="en-AU" dirty="0" smtClean="0"/>
              <a:t>The </a:t>
            </a:r>
            <a:r>
              <a:rPr lang="en-AU" dirty="0"/>
              <a:t>cross-bridges have an unlimited range of </a:t>
            </a:r>
            <a:r>
              <a:rPr lang="en-AU" dirty="0" smtClean="0"/>
              <a:t>movement -</a:t>
            </a:r>
            <a:r>
              <a:rPr lang="en-AU" i="1" dirty="0" smtClean="0">
                <a:solidFill>
                  <a:srgbClr val="FF0000"/>
                </a:solidFill>
              </a:rPr>
              <a:t>Incorrect</a:t>
            </a:r>
            <a:r>
              <a:rPr lang="en-AU" i="1" dirty="0">
                <a:solidFill>
                  <a:srgbClr val="FF0000"/>
                </a:solidFill>
              </a:rPr>
              <a:t>: each myosin heads only moves around 10nm.</a:t>
            </a:r>
            <a:endParaRPr lang="en-AU" dirty="0">
              <a:solidFill>
                <a:srgbClr val="FF0000"/>
              </a:solidFill>
            </a:endParaRPr>
          </a:p>
          <a:p>
            <a:pPr marL="514350" indent="-514350">
              <a:buFont typeface="+mj-lt"/>
              <a:buAutoNum type="arabicPeriod"/>
            </a:pPr>
            <a:r>
              <a:rPr lang="en-AU" dirty="0" smtClean="0"/>
              <a:t>The </a:t>
            </a:r>
            <a:r>
              <a:rPr lang="en-AU" dirty="0"/>
              <a:t>cross bridges are activated once during a </a:t>
            </a:r>
            <a:r>
              <a:rPr lang="en-AU" dirty="0" smtClean="0"/>
              <a:t>contraction -</a:t>
            </a:r>
            <a:r>
              <a:rPr lang="en-AU" i="1" dirty="0" smtClean="0">
                <a:solidFill>
                  <a:srgbClr val="FF0000"/>
                </a:solidFill>
              </a:rPr>
              <a:t>Incorrect</a:t>
            </a:r>
            <a:r>
              <a:rPr lang="en-AU" i="1" dirty="0">
                <a:solidFill>
                  <a:srgbClr val="FF0000"/>
                </a:solidFill>
              </a:rPr>
              <a:t>: there are activated in a cyclic fashion around 4 to 5 times per second.</a:t>
            </a:r>
            <a:endParaRPr lang="en-AU" dirty="0">
              <a:solidFill>
                <a:srgbClr val="FF0000"/>
              </a:solidFill>
            </a:endParaRPr>
          </a:p>
          <a:p>
            <a:pPr marL="514350" indent="-514350">
              <a:buFont typeface="+mj-lt"/>
              <a:buAutoNum type="arabicPeriod"/>
            </a:pPr>
            <a:r>
              <a:rPr lang="en-AU" dirty="0" smtClean="0"/>
              <a:t>Every </a:t>
            </a:r>
            <a:r>
              <a:rPr lang="en-AU" dirty="0"/>
              <a:t>cycle four molecules of ATP are used by each myosin </a:t>
            </a:r>
            <a:r>
              <a:rPr lang="en-AU" dirty="0" smtClean="0"/>
              <a:t>head - </a:t>
            </a:r>
            <a:r>
              <a:rPr lang="en-AU" i="1" dirty="0" smtClean="0">
                <a:solidFill>
                  <a:srgbClr val="FF0000"/>
                </a:solidFill>
              </a:rPr>
              <a:t>Incorrect</a:t>
            </a:r>
            <a:r>
              <a:rPr lang="en-AU" i="1" dirty="0">
                <a:solidFill>
                  <a:srgbClr val="FF0000"/>
                </a:solidFill>
              </a:rPr>
              <a:t>: </a:t>
            </a:r>
            <a:r>
              <a:rPr lang="en-AU" i="1" dirty="0" smtClean="0">
                <a:solidFill>
                  <a:srgbClr val="FF0000"/>
                </a:solidFill>
              </a:rPr>
              <a:t>one </a:t>
            </a:r>
            <a:r>
              <a:rPr lang="en-AU" i="1" dirty="0">
                <a:solidFill>
                  <a:srgbClr val="FF0000"/>
                </a:solidFill>
              </a:rPr>
              <a:t>molecule of ATP is used.</a:t>
            </a:r>
            <a:endParaRPr lang="en-AU" dirty="0">
              <a:solidFill>
                <a:srgbClr val="FF0000"/>
              </a:solidFill>
            </a:endParaRPr>
          </a:p>
          <a:p>
            <a:pPr marL="514350" indent="-514350">
              <a:buFont typeface="+mj-lt"/>
              <a:buAutoNum type="arabicPeriod"/>
            </a:pPr>
            <a:r>
              <a:rPr lang="en-AU" dirty="0" smtClean="0"/>
              <a:t>The </a:t>
            </a:r>
            <a:r>
              <a:rPr lang="en-AU" dirty="0"/>
              <a:t>sliding of the actin filament is triggered by an increase in intracellular </a:t>
            </a:r>
            <a:r>
              <a:rPr lang="en-AU" dirty="0" smtClean="0"/>
              <a:t>sodium - </a:t>
            </a:r>
            <a:r>
              <a:rPr lang="en-AU" i="1" dirty="0">
                <a:solidFill>
                  <a:srgbClr val="FF0000"/>
                </a:solidFill>
              </a:rPr>
              <a:t>Incorrect: it is triggered by an explosive increase in the intracellular calcium concentration. Calcium which is released from the SR binds to troponin removing the tropomyosin inhibition allowing cross-bridge cycling to start.</a:t>
            </a:r>
            <a:endParaRPr lang="en-AU" dirty="0">
              <a:solidFill>
                <a:srgbClr val="FF0000"/>
              </a:solidFill>
            </a:endParaRPr>
          </a:p>
          <a:p>
            <a:endParaRPr lang="en-AU" dirty="0"/>
          </a:p>
        </p:txBody>
      </p:sp>
    </p:spTree>
    <p:custDataLst>
      <p:tags r:id="rId1"/>
    </p:custDataLst>
    <p:extLst>
      <p:ext uri="{BB962C8B-B14F-4D97-AF65-F5344CB8AC3E}">
        <p14:creationId xmlns:p14="http://schemas.microsoft.com/office/powerpoint/2010/main" val="454053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764704"/>
            <a:ext cx="8579296" cy="1584176"/>
          </a:xfrm>
        </p:spPr>
        <p:txBody>
          <a:bodyPr>
            <a:normAutofit fontScale="90000"/>
          </a:bodyPr>
          <a:lstStyle/>
          <a:p>
            <a:pPr algn="l"/>
            <a:r>
              <a:rPr lang="en-AU" sz="4000" dirty="0"/>
              <a:t>Physiology – Muscle </a:t>
            </a:r>
            <a:r>
              <a:rPr lang="en-AU" sz="4000" dirty="0" smtClean="0"/>
              <a:t>2</a:t>
            </a:r>
            <a:r>
              <a:rPr lang="en-AU" sz="4000" dirty="0"/>
              <a:t/>
            </a:r>
            <a:br>
              <a:rPr lang="en-AU" sz="4000" dirty="0"/>
            </a:br>
            <a:r>
              <a:rPr lang="en-AU" sz="2800" dirty="0"/>
              <a:t>Regarding an isometric contraction, which ONE of the following statements is MOST CORRECT?</a:t>
            </a:r>
            <a:br>
              <a:rPr lang="en-AU" sz="2800" dirty="0"/>
            </a:br>
            <a:r>
              <a:rPr lang="en-AU" sz="2400" dirty="0"/>
              <a:t/>
            </a:r>
            <a:br>
              <a:rPr lang="en-AU" sz="2400" dirty="0"/>
            </a:br>
            <a:r>
              <a:rPr lang="en-AU" dirty="0"/>
              <a:t/>
            </a:r>
            <a:br>
              <a:rPr lang="en-AU" dirty="0"/>
            </a:br>
            <a:endParaRPr lang="en-AU"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401225762"/>
              </p:ext>
            </p:extLst>
          </p:nvPr>
        </p:nvGraphicFramePr>
        <p:xfrm>
          <a:off x="5148064" y="2636912"/>
          <a:ext cx="3712413" cy="4176464"/>
        </p:xfrm>
        <a:graphic>
          <a:graphicData uri="http://schemas.openxmlformats.org/presentationml/2006/ole">
            <mc:AlternateContent xmlns:mc="http://schemas.openxmlformats.org/markup-compatibility/2006">
              <mc:Choice xmlns:v="urn:schemas-microsoft-com:vml" Requires="v">
                <p:oleObj spid="_x0000_s10285" name="Chart" r:id="rId7" imgW="4572000" imgH="5143500" progId="MSGraph.Chart.8">
                  <p:embed followColorScheme="full"/>
                </p:oleObj>
              </mc:Choice>
              <mc:Fallback>
                <p:oleObj name="Chart" r:id="rId7" imgW="4572000" imgH="5143500" progId="MSGraph.Chart.8">
                  <p:embed followColorScheme="full"/>
                  <p:pic>
                    <p:nvPicPr>
                      <p:cNvPr id="0" name="Picture 42"/>
                      <p:cNvPicPr>
                        <a:picLocks noChangeAspect="1" noChangeArrowheads="1"/>
                      </p:cNvPicPr>
                      <p:nvPr/>
                    </p:nvPicPr>
                    <p:blipFill>
                      <a:blip r:embed="rId8"/>
                      <a:srcRect/>
                      <a:stretch>
                        <a:fillRect/>
                      </a:stretch>
                    </p:blipFill>
                    <p:spPr bwMode="auto">
                      <a:xfrm>
                        <a:off x="5148064" y="2636912"/>
                        <a:ext cx="3712413" cy="41764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rShape1"/>
          <p:cNvSpPr/>
          <p:nvPr>
            <p:custDataLst>
              <p:tags r:id="rId4"/>
            </p:custDataLst>
          </p:nvPr>
        </p:nvSpPr>
        <p:spPr>
          <a:xfrm rot="10800000">
            <a:off x="78702" y="4221088"/>
            <a:ext cx="406400" cy="406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PAnswers"/>
          <p:cNvSpPr>
            <a:spLocks noGrp="1"/>
          </p:cNvSpPr>
          <p:nvPr>
            <p:ph type="body" idx="1"/>
            <p:custDataLst>
              <p:tags r:id="rId5"/>
            </p:custDataLst>
          </p:nvPr>
        </p:nvSpPr>
        <p:spPr>
          <a:xfrm>
            <a:off x="403822" y="1844824"/>
            <a:ext cx="4312194" cy="4896544"/>
          </a:xfrm>
        </p:spPr>
        <p:txBody>
          <a:bodyPr>
            <a:noAutofit/>
          </a:bodyPr>
          <a:lstStyle/>
          <a:p>
            <a:pPr marL="514350" indent="-514350">
              <a:buFont typeface="+mj-lt"/>
              <a:buAutoNum type="arabicPeriod"/>
            </a:pPr>
            <a:r>
              <a:rPr lang="en-AU" sz="2000" dirty="0" smtClean="0"/>
              <a:t>The </a:t>
            </a:r>
            <a:r>
              <a:rPr lang="en-AU" sz="2000" dirty="0"/>
              <a:t>shortening is isokinetic </a:t>
            </a:r>
          </a:p>
          <a:p>
            <a:pPr marL="514350" lvl="0" indent="-514350">
              <a:buFont typeface="Arial" panose="020B0604020202020204" pitchFamily="34" charset="0"/>
              <a:buAutoNum type="arabicPeriod"/>
            </a:pPr>
            <a:r>
              <a:rPr lang="en-AU" sz="2000" dirty="0" smtClean="0"/>
              <a:t>The </a:t>
            </a:r>
            <a:r>
              <a:rPr lang="en-AU" sz="2000" dirty="0"/>
              <a:t>muscle shortens under a fixed </a:t>
            </a:r>
            <a:r>
              <a:rPr lang="en-AU" sz="2000" dirty="0" smtClean="0"/>
              <a:t>load</a:t>
            </a:r>
          </a:p>
          <a:p>
            <a:pPr marL="514350" lvl="0" indent="-514350">
              <a:buFont typeface="Arial" panose="020B0604020202020204" pitchFamily="34" charset="0"/>
              <a:buAutoNum type="arabicPeriod"/>
            </a:pPr>
            <a:r>
              <a:rPr lang="en-AU" sz="2000" dirty="0" smtClean="0"/>
              <a:t>The </a:t>
            </a:r>
            <a:r>
              <a:rPr lang="en-AU" sz="2000" dirty="0"/>
              <a:t>muscle shortens but does not generate </a:t>
            </a:r>
            <a:r>
              <a:rPr lang="en-AU" sz="2000" dirty="0" smtClean="0"/>
              <a:t>tension</a:t>
            </a:r>
          </a:p>
          <a:p>
            <a:pPr marL="514350" lvl="0" indent="-514350">
              <a:buFont typeface="Arial" panose="020B0604020202020204" pitchFamily="34" charset="0"/>
              <a:buAutoNum type="arabicPeriod"/>
            </a:pPr>
            <a:r>
              <a:rPr lang="en-AU" sz="2000" dirty="0" smtClean="0"/>
              <a:t>The </a:t>
            </a:r>
            <a:r>
              <a:rPr lang="en-AU" sz="2000" dirty="0"/>
              <a:t>muscle contracts at its maximum velocity of shortening </a:t>
            </a:r>
            <a:endParaRPr lang="en-AU" sz="2000" dirty="0" smtClean="0"/>
          </a:p>
          <a:p>
            <a:pPr marL="514350" lvl="0" indent="-514350">
              <a:buFont typeface="Arial" panose="020B0604020202020204" pitchFamily="34" charset="0"/>
              <a:buAutoNum type="arabicPeriod"/>
            </a:pPr>
            <a:r>
              <a:rPr lang="en-AU" sz="2000" dirty="0" smtClean="0"/>
              <a:t>The </a:t>
            </a:r>
            <a:r>
              <a:rPr lang="en-AU" sz="2000" dirty="0"/>
              <a:t>initial length of the muscle determines the level of tension developed </a:t>
            </a:r>
          </a:p>
        </p:txBody>
      </p:sp>
    </p:spTree>
    <p:custDataLst>
      <p:tags r:id="rId2"/>
    </p:custDataLst>
    <p:extLst>
      <p:ext uri="{BB962C8B-B14F-4D97-AF65-F5344CB8AC3E}">
        <p14:creationId xmlns:p14="http://schemas.microsoft.com/office/powerpoint/2010/main" val="71739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570186"/>
          </a:xfrm>
        </p:spPr>
        <p:txBody>
          <a:bodyPr>
            <a:normAutofit fontScale="90000"/>
          </a:bodyPr>
          <a:lstStyle/>
          <a:p>
            <a:r>
              <a:rPr lang="en-AU" sz="4000" dirty="0" smtClean="0"/>
              <a:t>Physiology – Muscle 2</a:t>
            </a:r>
            <a:r>
              <a:rPr lang="en-AU" sz="3200" dirty="0" smtClean="0"/>
              <a:t/>
            </a:r>
            <a:br>
              <a:rPr lang="en-AU" sz="3200" dirty="0" smtClean="0"/>
            </a:br>
            <a:r>
              <a:rPr lang="en-AU" sz="2800" dirty="0"/>
              <a:t>Regarding an isometric contraction, which ONE of the following statements is MOST CORRECT</a:t>
            </a:r>
            <a:r>
              <a:rPr lang="en-AU" sz="2800" dirty="0" smtClean="0"/>
              <a:t>?</a:t>
            </a:r>
            <a:r>
              <a:rPr lang="en-AU" sz="3200" dirty="0" smtClean="0"/>
              <a:t/>
            </a:r>
            <a:br>
              <a:rPr lang="en-AU" sz="3200" dirty="0" smtClean="0"/>
            </a:br>
            <a:endParaRPr lang="en-AU" sz="3200" dirty="0"/>
          </a:p>
        </p:txBody>
      </p:sp>
      <p:sp>
        <p:nvSpPr>
          <p:cNvPr id="4" name="Content Placeholder 3"/>
          <p:cNvSpPr>
            <a:spLocks noGrp="1"/>
          </p:cNvSpPr>
          <p:nvPr>
            <p:ph idx="1"/>
          </p:nvPr>
        </p:nvSpPr>
        <p:spPr>
          <a:xfrm>
            <a:off x="457200" y="1999381"/>
            <a:ext cx="8229600" cy="4525963"/>
          </a:xfrm>
        </p:spPr>
        <p:txBody>
          <a:bodyPr>
            <a:normAutofit fontScale="40000" lnSpcReduction="20000"/>
          </a:bodyPr>
          <a:lstStyle/>
          <a:p>
            <a:pPr marL="514350" indent="-514350">
              <a:buFont typeface="+mj-lt"/>
              <a:buAutoNum type="arabicPeriod"/>
            </a:pPr>
            <a:r>
              <a:rPr lang="en-AU" sz="5100" dirty="0"/>
              <a:t>The shortening is </a:t>
            </a:r>
            <a:r>
              <a:rPr lang="en-AU" sz="5100" dirty="0" smtClean="0"/>
              <a:t>isokinetic - </a:t>
            </a:r>
            <a:r>
              <a:rPr lang="en-AU" sz="5100" i="1" dirty="0" smtClean="0">
                <a:solidFill>
                  <a:srgbClr val="FF0000"/>
                </a:solidFill>
              </a:rPr>
              <a:t>Incorrect</a:t>
            </a:r>
            <a:r>
              <a:rPr lang="en-AU" sz="5100" i="1" dirty="0">
                <a:solidFill>
                  <a:srgbClr val="FF0000"/>
                </a:solidFill>
              </a:rPr>
              <a:t>: the muscle does not shorten </a:t>
            </a:r>
            <a:r>
              <a:rPr lang="en-AU" sz="5100" i="1" dirty="0" err="1">
                <a:solidFill>
                  <a:srgbClr val="FF0000"/>
                </a:solidFill>
              </a:rPr>
              <a:t>isokinetically</a:t>
            </a:r>
            <a:endParaRPr lang="en-AU" sz="5100" dirty="0">
              <a:solidFill>
                <a:srgbClr val="FF0000"/>
              </a:solidFill>
            </a:endParaRPr>
          </a:p>
          <a:p>
            <a:pPr marL="514350" indent="-514350">
              <a:buFont typeface="+mj-lt"/>
              <a:buAutoNum type="arabicPeriod"/>
            </a:pPr>
            <a:r>
              <a:rPr lang="en-AU" sz="5100" dirty="0" smtClean="0"/>
              <a:t>The </a:t>
            </a:r>
            <a:r>
              <a:rPr lang="en-AU" sz="5100" dirty="0"/>
              <a:t>muscle shortens under a fixed </a:t>
            </a:r>
            <a:r>
              <a:rPr lang="en-AU" sz="5100" dirty="0" smtClean="0"/>
              <a:t>load</a:t>
            </a:r>
            <a:r>
              <a:rPr lang="en-AU" sz="5100" dirty="0"/>
              <a:t> </a:t>
            </a:r>
            <a:r>
              <a:rPr lang="en-AU" sz="5100" dirty="0" smtClean="0"/>
              <a:t>- </a:t>
            </a:r>
            <a:r>
              <a:rPr lang="en-AU" sz="5100" i="1" dirty="0" smtClean="0">
                <a:solidFill>
                  <a:srgbClr val="FF0000"/>
                </a:solidFill>
              </a:rPr>
              <a:t>Incorrect</a:t>
            </a:r>
            <a:r>
              <a:rPr lang="en-AU" sz="5100" i="1" dirty="0">
                <a:solidFill>
                  <a:srgbClr val="FF0000"/>
                </a:solidFill>
              </a:rPr>
              <a:t>: this </a:t>
            </a:r>
            <a:r>
              <a:rPr lang="en-AU" sz="5100" i="1" dirty="0" smtClean="0">
                <a:solidFill>
                  <a:srgbClr val="FF0000"/>
                </a:solidFill>
              </a:rPr>
              <a:t>describes </a:t>
            </a:r>
            <a:r>
              <a:rPr lang="en-AU" sz="5100" i="1" dirty="0">
                <a:solidFill>
                  <a:srgbClr val="FF0000"/>
                </a:solidFill>
              </a:rPr>
              <a:t>an isotonic contraction, with the muscle shortening under a fixed load. </a:t>
            </a:r>
            <a:endParaRPr lang="en-AU" sz="5100" dirty="0">
              <a:solidFill>
                <a:srgbClr val="FF0000"/>
              </a:solidFill>
            </a:endParaRPr>
          </a:p>
          <a:p>
            <a:pPr marL="514350" indent="-514350">
              <a:buFont typeface="+mj-lt"/>
              <a:buAutoNum type="arabicPeriod"/>
            </a:pPr>
            <a:r>
              <a:rPr lang="en-AU" sz="5100" dirty="0" smtClean="0"/>
              <a:t>The </a:t>
            </a:r>
            <a:r>
              <a:rPr lang="en-AU" sz="5100" dirty="0"/>
              <a:t>muscle shortens but does not generate </a:t>
            </a:r>
            <a:r>
              <a:rPr lang="en-AU" sz="5100" dirty="0" smtClean="0"/>
              <a:t>tension - </a:t>
            </a:r>
            <a:r>
              <a:rPr lang="en-AU" sz="5100" i="1" dirty="0" smtClean="0">
                <a:solidFill>
                  <a:srgbClr val="FF0000"/>
                </a:solidFill>
              </a:rPr>
              <a:t>Incorrect</a:t>
            </a:r>
            <a:r>
              <a:rPr lang="en-AU" sz="5100" i="1" dirty="0">
                <a:solidFill>
                  <a:srgbClr val="FF0000"/>
                </a:solidFill>
              </a:rPr>
              <a:t>: the muscle does not shorten significantly, however, it does produce tension.</a:t>
            </a:r>
            <a:endParaRPr lang="en-AU" sz="5100" dirty="0">
              <a:solidFill>
                <a:srgbClr val="FF0000"/>
              </a:solidFill>
            </a:endParaRPr>
          </a:p>
          <a:p>
            <a:pPr marL="514350" indent="-514350">
              <a:buFont typeface="+mj-lt"/>
              <a:buAutoNum type="arabicPeriod"/>
            </a:pPr>
            <a:r>
              <a:rPr lang="en-AU" sz="5100" dirty="0" smtClean="0"/>
              <a:t>The </a:t>
            </a:r>
            <a:r>
              <a:rPr lang="en-AU" sz="5100" dirty="0"/>
              <a:t>muscle contracts at its maximum velocity of </a:t>
            </a:r>
            <a:r>
              <a:rPr lang="en-AU" sz="5100" dirty="0" smtClean="0"/>
              <a:t>shortening - </a:t>
            </a:r>
            <a:r>
              <a:rPr lang="en-AU" sz="5100" i="1" dirty="0" smtClean="0">
                <a:solidFill>
                  <a:srgbClr val="FF0000"/>
                </a:solidFill>
              </a:rPr>
              <a:t>Incorrect</a:t>
            </a:r>
            <a:r>
              <a:rPr lang="en-AU" sz="5100" i="1" dirty="0">
                <a:solidFill>
                  <a:srgbClr val="FF0000"/>
                </a:solidFill>
              </a:rPr>
              <a:t>: </a:t>
            </a:r>
            <a:r>
              <a:rPr lang="en-AU" sz="5100" i="1" dirty="0" smtClean="0">
                <a:solidFill>
                  <a:srgbClr val="FF0000"/>
                </a:solidFill>
              </a:rPr>
              <a:t>there </a:t>
            </a:r>
            <a:r>
              <a:rPr lang="en-AU" sz="5100" i="1" dirty="0">
                <a:solidFill>
                  <a:srgbClr val="FF0000"/>
                </a:solidFill>
              </a:rPr>
              <a:t>is no significant shortening of the </a:t>
            </a:r>
            <a:r>
              <a:rPr lang="en-AU" sz="5100" i="1" dirty="0" smtClean="0">
                <a:solidFill>
                  <a:srgbClr val="FF0000"/>
                </a:solidFill>
              </a:rPr>
              <a:t>muscle. </a:t>
            </a:r>
            <a:r>
              <a:rPr lang="en-AU" sz="5100" i="1" dirty="0">
                <a:solidFill>
                  <a:srgbClr val="FF0000"/>
                </a:solidFill>
              </a:rPr>
              <a:t>Vmax would occur during an unloaded isotonic contraction.</a:t>
            </a:r>
            <a:endParaRPr lang="en-AU" sz="5100" dirty="0">
              <a:solidFill>
                <a:srgbClr val="FF0000"/>
              </a:solidFill>
            </a:endParaRPr>
          </a:p>
          <a:p>
            <a:pPr marL="514350" indent="-514350">
              <a:buFont typeface="+mj-lt"/>
              <a:buAutoNum type="arabicPeriod"/>
            </a:pPr>
            <a:r>
              <a:rPr lang="en-AU" sz="5100" dirty="0" smtClean="0"/>
              <a:t>The </a:t>
            </a:r>
            <a:r>
              <a:rPr lang="en-AU" sz="5100" dirty="0"/>
              <a:t>initial length of the muscle determines the level of tension </a:t>
            </a:r>
            <a:r>
              <a:rPr lang="en-AU" sz="5100" dirty="0" smtClean="0"/>
              <a:t>developed - </a:t>
            </a:r>
            <a:r>
              <a:rPr lang="en-AU" sz="5100" i="1" dirty="0" smtClean="0">
                <a:solidFill>
                  <a:srgbClr val="00B050"/>
                </a:solidFill>
              </a:rPr>
              <a:t>This </a:t>
            </a:r>
            <a:r>
              <a:rPr lang="en-AU" sz="5100" i="1" dirty="0">
                <a:solidFill>
                  <a:srgbClr val="00B050"/>
                </a:solidFill>
              </a:rPr>
              <a:t>is correct: because the muscle cannot change in length, the muscle length determines the number of myosin molecules interacting with the actin binding sites. The maximal isometric force is developed at optimal length when all the myosin heads can interact with all the binding sites on actin, normally in humans around 2.25 µm sarcomere length.</a:t>
            </a:r>
            <a:endParaRPr lang="en-AU" sz="5100" dirty="0">
              <a:solidFill>
                <a:srgbClr val="00B050"/>
              </a:solidFill>
            </a:endParaRPr>
          </a:p>
          <a:p>
            <a:endParaRPr lang="en-AU" dirty="0"/>
          </a:p>
        </p:txBody>
      </p:sp>
    </p:spTree>
    <p:custDataLst>
      <p:tags r:id="rId1"/>
    </p:custDataLst>
    <p:extLst>
      <p:ext uri="{BB962C8B-B14F-4D97-AF65-F5344CB8AC3E}">
        <p14:creationId xmlns:p14="http://schemas.microsoft.com/office/powerpoint/2010/main" val="2638875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340768"/>
            <a:ext cx="8579296" cy="1728192"/>
          </a:xfrm>
        </p:spPr>
        <p:txBody>
          <a:bodyPr>
            <a:normAutofit fontScale="90000"/>
          </a:bodyPr>
          <a:lstStyle/>
          <a:p>
            <a:pPr algn="l"/>
            <a:r>
              <a:rPr lang="en-AU" sz="4000" dirty="0" smtClean="0"/>
              <a:t>Physiology – Action potentials</a:t>
            </a:r>
            <a:r>
              <a:rPr lang="en-AU" sz="4000" dirty="0"/>
              <a:t/>
            </a:r>
            <a:br>
              <a:rPr lang="en-AU" sz="4000" dirty="0"/>
            </a:br>
            <a:r>
              <a:rPr lang="en-AU" sz="2700" dirty="0">
                <a:latin typeface="+mn-lt"/>
                <a:cs typeface="Times New Roman" panose="02020603050405020304" pitchFamily="18" charset="0"/>
              </a:rPr>
              <a:t>Which ONE of the following statements regarding action </a:t>
            </a:r>
            <a:r>
              <a:rPr lang="en-AU" sz="2700" dirty="0" smtClean="0">
                <a:latin typeface="+mn-lt"/>
                <a:cs typeface="Times New Roman" panose="02020603050405020304" pitchFamily="18" charset="0"/>
              </a:rPr>
              <a:t>potentials </a:t>
            </a:r>
            <a:r>
              <a:rPr lang="en-AU" sz="2700" dirty="0">
                <a:latin typeface="+mn-lt"/>
                <a:cs typeface="Times New Roman" panose="02020603050405020304" pitchFamily="18" charset="0"/>
              </a:rPr>
              <a:t>is </a:t>
            </a:r>
            <a:r>
              <a:rPr lang="en-AU" sz="2700" dirty="0" smtClean="0">
                <a:latin typeface="+mn-lt"/>
                <a:cs typeface="Times New Roman" panose="02020603050405020304" pitchFamily="18" charset="0"/>
              </a:rPr>
              <a:t>MOST CORRECT?</a:t>
            </a:r>
            <a:r>
              <a:rPr lang="en-AU" sz="2400" dirty="0">
                <a:latin typeface="Times New Roman" panose="02020603050405020304" pitchFamily="18" charset="0"/>
                <a:cs typeface="Times New Roman" panose="02020603050405020304" pitchFamily="18" charset="0"/>
              </a:rPr>
              <a:t/>
            </a:r>
            <a:br>
              <a:rPr lang="en-AU" sz="2400" dirty="0">
                <a:latin typeface="Times New Roman" panose="02020603050405020304" pitchFamily="18" charset="0"/>
                <a:cs typeface="Times New Roman" panose="02020603050405020304" pitchFamily="18" charset="0"/>
              </a:rPr>
            </a:br>
            <a:r>
              <a:rPr lang="en-AU" sz="2400" dirty="0"/>
              <a:t/>
            </a:r>
            <a:br>
              <a:rPr lang="en-AU" sz="2400" dirty="0"/>
            </a:br>
            <a:r>
              <a:rPr lang="en-AU" sz="2400" dirty="0"/>
              <a:t/>
            </a:r>
            <a:br>
              <a:rPr lang="en-AU" sz="2400" dirty="0"/>
            </a:br>
            <a:r>
              <a:rPr lang="en-AU" sz="2400" dirty="0"/>
              <a:t/>
            </a:r>
            <a:br>
              <a:rPr lang="en-AU" sz="2400" dirty="0"/>
            </a:br>
            <a:r>
              <a:rPr lang="en-AU" sz="2800" dirty="0"/>
              <a:t/>
            </a:r>
            <a:br>
              <a:rPr lang="en-AU" sz="2800" dirty="0"/>
            </a:br>
            <a:r>
              <a:rPr lang="en-AU" sz="2400" dirty="0"/>
              <a:t/>
            </a:r>
            <a:br>
              <a:rPr lang="en-AU" sz="2400" dirty="0"/>
            </a:br>
            <a:r>
              <a:rPr lang="en-AU" dirty="0"/>
              <a:t/>
            </a:r>
            <a:br>
              <a:rPr lang="en-AU" dirty="0"/>
            </a:br>
            <a:endParaRPr lang="en-AU"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523145302"/>
              </p:ext>
            </p:extLst>
          </p:nvPr>
        </p:nvGraphicFramePr>
        <p:xfrm>
          <a:off x="5148064" y="2636912"/>
          <a:ext cx="3712413" cy="4176464"/>
        </p:xfrm>
        <a:graphic>
          <a:graphicData uri="http://schemas.openxmlformats.org/presentationml/2006/ole">
            <mc:AlternateContent xmlns:mc="http://schemas.openxmlformats.org/markup-compatibility/2006">
              <mc:Choice xmlns:v="urn:schemas-microsoft-com:vml" Requires="v">
                <p:oleObj spid="_x0000_s13349" name="Chart" r:id="rId8" imgW="4572000" imgH="5143500" progId="MSGraph.Chart.8">
                  <p:embed followColorScheme="full"/>
                </p:oleObj>
              </mc:Choice>
              <mc:Fallback>
                <p:oleObj name="Chart" r:id="rId8" imgW="4572000" imgH="5143500" progId="MSGraph.Chart.8">
                  <p:embed followColorScheme="full"/>
                  <p:pic>
                    <p:nvPicPr>
                      <p:cNvPr id="0" name="Picture 34"/>
                      <p:cNvPicPr>
                        <a:picLocks noChangeAspect="1" noChangeArrowheads="1"/>
                      </p:cNvPicPr>
                      <p:nvPr/>
                    </p:nvPicPr>
                    <p:blipFill>
                      <a:blip r:embed="rId9"/>
                      <a:srcRect/>
                      <a:stretch>
                        <a:fillRect/>
                      </a:stretch>
                    </p:blipFill>
                    <p:spPr bwMode="auto">
                      <a:xfrm>
                        <a:off x="5148064" y="2636912"/>
                        <a:ext cx="3712413" cy="41764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PAnswers"/>
          <p:cNvSpPr>
            <a:spLocks noGrp="1"/>
          </p:cNvSpPr>
          <p:nvPr>
            <p:ph type="body" idx="1"/>
            <p:custDataLst>
              <p:tags r:id="rId4"/>
            </p:custDataLst>
          </p:nvPr>
        </p:nvSpPr>
        <p:spPr>
          <a:xfrm>
            <a:off x="403822" y="1412776"/>
            <a:ext cx="4312194" cy="5544616"/>
          </a:xfrm>
        </p:spPr>
        <p:txBody>
          <a:bodyPr>
            <a:noAutofit/>
          </a:bodyPr>
          <a:lstStyle/>
          <a:p>
            <a:pPr marL="514350" indent="-514350">
              <a:buFont typeface="+mj-lt"/>
              <a:buAutoNum type="arabicPeriod"/>
            </a:pPr>
            <a:r>
              <a:rPr lang="en-AU" sz="2000" dirty="0">
                <a:cs typeface="Times New Roman" panose="02020603050405020304" pitchFamily="18" charset="0"/>
              </a:rPr>
              <a:t>The rising phase is characterised by a rapid depolarisation of the membrane due to opening of potassium channels </a:t>
            </a:r>
            <a:endParaRPr lang="en-AU" sz="2000" dirty="0" smtClean="0">
              <a:cs typeface="Times New Roman" panose="02020603050405020304" pitchFamily="18" charset="0"/>
            </a:endParaRPr>
          </a:p>
          <a:p>
            <a:pPr marL="514350" indent="-514350">
              <a:buFont typeface="+mj-lt"/>
              <a:buAutoNum type="arabicPeriod"/>
            </a:pPr>
            <a:r>
              <a:rPr lang="en-AU" sz="2000" dirty="0">
                <a:cs typeface="Times New Roman" panose="02020603050405020304" pitchFamily="18" charset="0"/>
              </a:rPr>
              <a:t>Depolarisation of the membrane above threshold triggers a graded response </a:t>
            </a:r>
            <a:endParaRPr lang="en-AU" sz="2000" dirty="0" smtClean="0">
              <a:cs typeface="Times New Roman" panose="02020603050405020304" pitchFamily="18" charset="0"/>
            </a:endParaRPr>
          </a:p>
          <a:p>
            <a:pPr marL="514350" indent="-514350">
              <a:buFont typeface="+mj-lt"/>
              <a:buAutoNum type="arabicPeriod"/>
            </a:pPr>
            <a:r>
              <a:rPr lang="en-AU" sz="2000" dirty="0">
                <a:cs typeface="Times New Roman" panose="02020603050405020304" pitchFamily="18" charset="0"/>
              </a:rPr>
              <a:t>The falling phase is explained by outward potassium current </a:t>
            </a:r>
            <a:endParaRPr lang="en-AU" sz="2000" dirty="0" smtClean="0">
              <a:cs typeface="Times New Roman" panose="02020603050405020304" pitchFamily="18" charset="0"/>
            </a:endParaRPr>
          </a:p>
          <a:p>
            <a:pPr marL="514350" indent="-514350">
              <a:buFont typeface="+mj-lt"/>
              <a:buAutoNum type="arabicPeriod"/>
            </a:pPr>
            <a:r>
              <a:rPr lang="en-AU" sz="2000" dirty="0">
                <a:cs typeface="Times New Roman" panose="02020603050405020304" pitchFamily="18" charset="0"/>
              </a:rPr>
              <a:t>The amplitude of a propagating action potential diminishes with distance from the initial </a:t>
            </a:r>
            <a:r>
              <a:rPr lang="en-AU" sz="2000" dirty="0" smtClean="0">
                <a:cs typeface="Times New Roman" panose="02020603050405020304" pitchFamily="18" charset="0"/>
              </a:rPr>
              <a:t>trigger</a:t>
            </a:r>
          </a:p>
          <a:p>
            <a:pPr marL="514350" indent="-514350">
              <a:buFont typeface="+mj-lt"/>
              <a:buAutoNum type="arabicPeriod"/>
            </a:pPr>
            <a:r>
              <a:rPr lang="en-AU" sz="2000" dirty="0">
                <a:cs typeface="Times New Roman" panose="02020603050405020304" pitchFamily="18" charset="0"/>
              </a:rPr>
              <a:t>After one action potential reaches its peak, it is possible to trigger a second action potential immediately</a:t>
            </a:r>
            <a:endParaRPr lang="en-AU" sz="2000" dirty="0"/>
          </a:p>
        </p:txBody>
      </p:sp>
      <p:sp>
        <p:nvSpPr>
          <p:cNvPr id="5" name="CorShape1"/>
          <p:cNvSpPr/>
          <p:nvPr>
            <p:custDataLst>
              <p:tags r:id="rId5"/>
            </p:custDataLst>
          </p:nvPr>
        </p:nvSpPr>
        <p:spPr>
          <a:xfrm rot="10800000">
            <a:off x="78702" y="3788523"/>
            <a:ext cx="406400" cy="406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2"/>
    </p:custDataLst>
    <p:extLst>
      <p:ext uri="{BB962C8B-B14F-4D97-AF65-F5344CB8AC3E}">
        <p14:creationId xmlns:p14="http://schemas.microsoft.com/office/powerpoint/2010/main" val="407468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692696"/>
            <a:ext cx="8229600" cy="56166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AU" sz="1800" dirty="0" smtClean="0">
                <a:solidFill>
                  <a:schemeClr val="tx1"/>
                </a:solidFill>
                <a:cs typeface="Times New Roman" panose="02020603050405020304" pitchFamily="18" charset="0"/>
              </a:rPr>
              <a:t>Which ONE of the following statements regarding action potentials is MOST CORRECT?</a:t>
            </a:r>
          </a:p>
          <a:p>
            <a:pPr marL="914400" lvl="1" indent="-514350" algn="l">
              <a:buFont typeface="+mj-lt"/>
              <a:buAutoNum type="alphaUcPeriod"/>
            </a:pPr>
            <a:r>
              <a:rPr lang="en-AU" sz="1600" dirty="0" smtClean="0">
                <a:solidFill>
                  <a:schemeClr val="tx1"/>
                </a:solidFill>
                <a:cs typeface="Times New Roman" panose="02020603050405020304" pitchFamily="18" charset="0"/>
              </a:rPr>
              <a:t>The rising phase is characterised by a rapid depolarisation of the membrane due to opening of potassium channels – </a:t>
            </a:r>
            <a:r>
              <a:rPr lang="en-AU" sz="1600" dirty="0" smtClean="0">
                <a:solidFill>
                  <a:srgbClr val="FF0000"/>
                </a:solidFill>
                <a:cs typeface="Times New Roman" panose="02020603050405020304" pitchFamily="18" charset="0"/>
              </a:rPr>
              <a:t>Incorrect: The rising phase results from opening of sodium channels allowing the entry of sodium ions into the cell and thus a  transient increase in Na+ conductance.</a:t>
            </a:r>
            <a:endParaRPr lang="en-AU" sz="1600" dirty="0" smtClean="0">
              <a:solidFill>
                <a:schemeClr val="tx1"/>
              </a:solidFill>
              <a:cs typeface="Times New Roman" panose="02020603050405020304" pitchFamily="18" charset="0"/>
            </a:endParaRPr>
          </a:p>
          <a:p>
            <a:pPr marL="914400" lvl="1" indent="-514350" algn="l">
              <a:buFont typeface="+mj-lt"/>
              <a:buAutoNum type="alphaUcPeriod"/>
            </a:pPr>
            <a:r>
              <a:rPr lang="en-AU" sz="1600" dirty="0" smtClean="0">
                <a:solidFill>
                  <a:schemeClr val="tx1"/>
                </a:solidFill>
                <a:cs typeface="Times New Roman" panose="02020603050405020304" pitchFamily="18" charset="0"/>
              </a:rPr>
              <a:t>Depolarisation of the membrane above threshold triggers a graded response  </a:t>
            </a:r>
            <a:r>
              <a:rPr lang="en-AU" sz="1600" dirty="0" smtClean="0">
                <a:solidFill>
                  <a:srgbClr val="FF0000"/>
                </a:solidFill>
                <a:cs typeface="Times New Roman" panose="02020603050405020304" pitchFamily="18" charset="0"/>
              </a:rPr>
              <a:t>Incorrect: Depolarisation </a:t>
            </a:r>
            <a:r>
              <a:rPr lang="en-AU" sz="1600" dirty="0">
                <a:solidFill>
                  <a:srgbClr val="FF0000"/>
                </a:solidFill>
                <a:cs typeface="Times New Roman" panose="02020603050405020304" pitchFamily="18" charset="0"/>
              </a:rPr>
              <a:t>of the membrane above threshold triggers the firing of an action potential, which is </a:t>
            </a:r>
            <a:r>
              <a:rPr lang="en-AU" sz="1600" dirty="0" smtClean="0">
                <a:solidFill>
                  <a:srgbClr val="FF0000"/>
                </a:solidFill>
                <a:cs typeface="Times New Roman" panose="02020603050405020304" pitchFamily="18" charset="0"/>
              </a:rPr>
              <a:t>a binary</a:t>
            </a:r>
            <a:r>
              <a:rPr lang="en-AU" sz="1600" dirty="0">
                <a:solidFill>
                  <a:srgbClr val="FF0000"/>
                </a:solidFill>
                <a:cs typeface="Times New Roman" panose="02020603050405020304" pitchFamily="18" charset="0"/>
              </a:rPr>
              <a:t>, all-or-none event</a:t>
            </a:r>
            <a:r>
              <a:rPr lang="en-AU" sz="1600" dirty="0" smtClean="0">
                <a:solidFill>
                  <a:srgbClr val="FF0000"/>
                </a:solidFill>
                <a:cs typeface="Times New Roman" panose="02020603050405020304" pitchFamily="18" charset="0"/>
              </a:rPr>
              <a:t>.</a:t>
            </a:r>
            <a:endParaRPr lang="en-AU" sz="1600" dirty="0" smtClean="0">
              <a:solidFill>
                <a:schemeClr val="tx1"/>
              </a:solidFill>
              <a:cs typeface="Times New Roman" panose="02020603050405020304" pitchFamily="18" charset="0"/>
            </a:endParaRPr>
          </a:p>
          <a:p>
            <a:pPr marL="914400" lvl="1" indent="-514350" algn="l">
              <a:buFont typeface="+mj-lt"/>
              <a:buAutoNum type="alphaUcPeriod"/>
            </a:pPr>
            <a:r>
              <a:rPr lang="en-AU" sz="1600" dirty="0" smtClean="0">
                <a:solidFill>
                  <a:schemeClr val="tx1"/>
                </a:solidFill>
                <a:cs typeface="Times New Roman" panose="02020603050405020304" pitchFamily="18" charset="0"/>
              </a:rPr>
              <a:t>The falling phase is explained by outward potassium current – </a:t>
            </a:r>
            <a:r>
              <a:rPr lang="en-AU" sz="1600" dirty="0" smtClean="0">
                <a:solidFill>
                  <a:srgbClr val="00B050"/>
                </a:solidFill>
                <a:cs typeface="Times New Roman" panose="02020603050405020304" pitchFamily="18" charset="0"/>
              </a:rPr>
              <a:t>Correct: The </a:t>
            </a:r>
            <a:r>
              <a:rPr lang="en-AU" sz="1600" dirty="0">
                <a:solidFill>
                  <a:srgbClr val="00B050"/>
                </a:solidFill>
                <a:cs typeface="Times New Roman" panose="02020603050405020304" pitchFamily="18" charset="0"/>
              </a:rPr>
              <a:t>falling phase of the action potential is a rapid repolarisation that results from opening of potassium channels that permit the exit of potassium ions from the cell. </a:t>
            </a:r>
            <a:endParaRPr lang="en-AU" sz="1600" dirty="0" smtClean="0">
              <a:solidFill>
                <a:schemeClr val="tx1"/>
              </a:solidFill>
              <a:cs typeface="Times New Roman" panose="02020603050405020304" pitchFamily="18" charset="0"/>
            </a:endParaRPr>
          </a:p>
          <a:p>
            <a:pPr marL="914400" lvl="1" indent="-514350" algn="l">
              <a:buFont typeface="+mj-lt"/>
              <a:buAutoNum type="alphaUcPeriod"/>
            </a:pPr>
            <a:r>
              <a:rPr lang="en-AU" sz="1600" dirty="0" smtClean="0">
                <a:solidFill>
                  <a:schemeClr val="tx1"/>
                </a:solidFill>
                <a:cs typeface="Times New Roman" panose="02020603050405020304" pitchFamily="18" charset="0"/>
              </a:rPr>
              <a:t>The amplitude of a propagating action potential diminishes with distance from the initial trigger – </a:t>
            </a:r>
            <a:r>
              <a:rPr lang="en-AU" sz="1600" dirty="0" smtClean="0">
                <a:solidFill>
                  <a:srgbClr val="FF0000"/>
                </a:solidFill>
                <a:cs typeface="Times New Roman" panose="02020603050405020304" pitchFamily="18" charset="0"/>
              </a:rPr>
              <a:t>Incorrect: The </a:t>
            </a:r>
            <a:r>
              <a:rPr lang="en-AU" sz="1600" dirty="0">
                <a:solidFill>
                  <a:srgbClr val="FF0000"/>
                </a:solidFill>
                <a:cs typeface="Times New Roman" panose="02020603050405020304" pitchFamily="18" charset="0"/>
              </a:rPr>
              <a:t>amplitude of a propagating action potential does not diminish with distance  because excitation of voltage-gated channels in adjacent regions of the excitable membrane progressively regenerates the original response. </a:t>
            </a:r>
            <a:endParaRPr lang="en-AU" sz="1600" dirty="0" smtClean="0">
              <a:solidFill>
                <a:schemeClr val="tx1"/>
              </a:solidFill>
              <a:cs typeface="Times New Roman" panose="02020603050405020304" pitchFamily="18" charset="0"/>
            </a:endParaRPr>
          </a:p>
          <a:p>
            <a:pPr marL="914400" lvl="1" indent="-514350" algn="l">
              <a:buFont typeface="+mj-lt"/>
              <a:buAutoNum type="alphaUcPeriod"/>
            </a:pPr>
            <a:r>
              <a:rPr lang="en-AU" sz="1600" dirty="0" smtClean="0">
                <a:solidFill>
                  <a:schemeClr val="tx1"/>
                </a:solidFill>
                <a:cs typeface="Times New Roman" panose="02020603050405020304" pitchFamily="18" charset="0"/>
              </a:rPr>
              <a:t>After one action potential reaches its peak, it is possible to trigger a second action potential immediately – </a:t>
            </a:r>
            <a:r>
              <a:rPr lang="en-AU" sz="1600" dirty="0" smtClean="0">
                <a:solidFill>
                  <a:srgbClr val="FF0000"/>
                </a:solidFill>
                <a:cs typeface="Times New Roman" panose="02020603050405020304" pitchFamily="18" charset="0"/>
              </a:rPr>
              <a:t>Incorrect: After </a:t>
            </a:r>
            <a:r>
              <a:rPr lang="en-AU" sz="1600" dirty="0">
                <a:solidFill>
                  <a:srgbClr val="FF0000"/>
                </a:solidFill>
                <a:cs typeface="Times New Roman" panose="02020603050405020304" pitchFamily="18" charset="0"/>
              </a:rPr>
              <a:t>one action potential fires, there is a time when it is impossible to produce a second spike due to the absolute refractory </a:t>
            </a:r>
            <a:r>
              <a:rPr lang="en-AU" sz="1600" dirty="0" smtClean="0">
                <a:solidFill>
                  <a:srgbClr val="FF0000"/>
                </a:solidFill>
                <a:cs typeface="Times New Roman" panose="02020603050405020304" pitchFamily="18" charset="0"/>
              </a:rPr>
              <a:t>period, which lasts </a:t>
            </a:r>
            <a:r>
              <a:rPr lang="en-AU" sz="1600" dirty="0">
                <a:solidFill>
                  <a:srgbClr val="FF0000"/>
                </a:solidFill>
                <a:cs typeface="Times New Roman" panose="02020603050405020304" pitchFamily="18" charset="0"/>
              </a:rPr>
              <a:t>from initiation of the spike to a time after the peak, when repolarisation is complete. </a:t>
            </a:r>
          </a:p>
          <a:p>
            <a:pPr marL="914400" lvl="1" indent="-514350" algn="l">
              <a:buFont typeface="+mj-lt"/>
              <a:buAutoNum type="alphaUcPeriod"/>
            </a:pPr>
            <a:endParaRPr lang="en-AU" sz="1600" dirty="0" smtClean="0">
              <a:solidFill>
                <a:schemeClr val="tx1"/>
              </a:solidFill>
              <a:cs typeface="Times New Roman" panose="02020603050405020304" pitchFamily="18" charset="0"/>
            </a:endParaRPr>
          </a:p>
          <a:p>
            <a:pPr marL="400050" lvl="1" algn="l"/>
            <a:endParaRPr lang="en-AU" sz="1600" dirty="0" smtClean="0">
              <a:solidFill>
                <a:schemeClr val="tx1"/>
              </a:solidFill>
              <a:cs typeface="Times New Roman" panose="02020603050405020304" pitchFamily="18" charset="0"/>
            </a:endParaRPr>
          </a:p>
        </p:txBody>
      </p:sp>
      <p:sp>
        <p:nvSpPr>
          <p:cNvPr id="5" name="TextBox 4"/>
          <p:cNvSpPr txBox="1"/>
          <p:nvPr/>
        </p:nvSpPr>
        <p:spPr>
          <a:xfrm>
            <a:off x="2515336" y="107921"/>
            <a:ext cx="3960440" cy="584775"/>
          </a:xfrm>
          <a:prstGeom prst="rect">
            <a:avLst/>
          </a:prstGeom>
          <a:noFill/>
        </p:spPr>
        <p:txBody>
          <a:bodyPr wrap="square" rtlCol="0">
            <a:spAutoFit/>
          </a:bodyPr>
          <a:lstStyle/>
          <a:p>
            <a:r>
              <a:rPr lang="en-AU" sz="3200" b="1" dirty="0" smtClean="0">
                <a:cs typeface="Times New Roman" panose="02020603050405020304" pitchFamily="18" charset="0"/>
              </a:rPr>
              <a:t>Action Potentials</a:t>
            </a:r>
            <a:endParaRPr lang="en-AU" sz="3200" b="1" dirty="0">
              <a:cs typeface="Times New Roman" panose="02020603050405020304" pitchFamily="18" charset="0"/>
            </a:endParaRPr>
          </a:p>
        </p:txBody>
      </p:sp>
    </p:spTree>
    <p:custDataLst>
      <p:tags r:id="rId1"/>
    </p:custDataLst>
    <p:extLst>
      <p:ext uri="{BB962C8B-B14F-4D97-AF65-F5344CB8AC3E}">
        <p14:creationId xmlns:p14="http://schemas.microsoft.com/office/powerpoint/2010/main" val="3242168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rmAutofit fontScale="90000"/>
          </a:bodyPr>
          <a:lstStyle/>
          <a:p>
            <a:r>
              <a:rPr lang="en-AU" dirty="0" smtClean="0"/>
              <a:t>In which year of the program are you enrolled?</a:t>
            </a:r>
            <a:endParaRPr lang="en-AU"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3894195642"/>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3142" name="Chart" r:id="rId6" imgW="4572000" imgH="5143500" progId="MSGraph.Chart.8">
                  <p:embed followColorScheme="full"/>
                </p:oleObj>
              </mc:Choice>
              <mc:Fallback>
                <p:oleObj name="Chart" r:id="rId6" imgW="4572000" imgH="5143500" progId="MSGraph.Chart.8">
                  <p:embed followColorScheme="full"/>
                  <p:pic>
                    <p:nvPicPr>
                      <p:cNvPr id="0" name="Picture 67"/>
                      <p:cNvPicPr>
                        <a:picLocks noChangeAspect="1" noChangeArrowheads="1"/>
                      </p:cNvPicPr>
                      <p:nvPr/>
                    </p:nvPicPr>
                    <p:blipFill>
                      <a:blip r:embed="rId7"/>
                      <a:srcRect/>
                      <a:stretch>
                        <a:fillRect/>
                      </a:stretch>
                    </p:blipFill>
                    <p:spPr bwMode="auto">
                      <a:xfrm>
                        <a:off x="4508500" y="1651000"/>
                        <a:ext cx="4572000" cy="514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PAnswers"/>
          <p:cNvSpPr>
            <a:spLocks noGrp="1"/>
          </p:cNvSpPr>
          <p:nvPr>
            <p:ph type="body" idx="1"/>
            <p:custDataLst>
              <p:tags r:id="rId4"/>
            </p:custDataLst>
          </p:nvPr>
        </p:nvSpPr>
        <p:spPr>
          <a:xfrm>
            <a:off x="457200" y="1600200"/>
            <a:ext cx="4114800" cy="4525963"/>
          </a:xfrm>
        </p:spPr>
        <p:txBody>
          <a:bodyPr>
            <a:noAutofit/>
          </a:bodyPr>
          <a:lstStyle/>
          <a:p>
            <a:pPr marL="514350" indent="-514350">
              <a:buFont typeface="Arial" panose="020B0604020202020204" pitchFamily="34" charset="0"/>
              <a:buAutoNum type="arabicPeriod"/>
            </a:pPr>
            <a:r>
              <a:rPr lang="en-AU" dirty="0" smtClean="0"/>
              <a:t>Year 1</a:t>
            </a:r>
          </a:p>
          <a:p>
            <a:pPr marL="514350" indent="-514350">
              <a:buFont typeface="Arial" panose="020B0604020202020204" pitchFamily="34" charset="0"/>
              <a:buAutoNum type="arabicPeriod"/>
            </a:pPr>
            <a:r>
              <a:rPr lang="en-AU" dirty="0" smtClean="0"/>
              <a:t>Year 2</a:t>
            </a:r>
            <a:endParaRPr lang="en-AU" dirty="0"/>
          </a:p>
        </p:txBody>
      </p:sp>
    </p:spTree>
    <p:custDataLst>
      <p:tags r:id="rId2"/>
    </p:custDataLst>
    <p:extLst>
      <p:ext uri="{BB962C8B-B14F-4D97-AF65-F5344CB8AC3E}">
        <p14:creationId xmlns:p14="http://schemas.microsoft.com/office/powerpoint/2010/main" val="92831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196752"/>
            <a:ext cx="8579296" cy="1728192"/>
          </a:xfrm>
        </p:spPr>
        <p:txBody>
          <a:bodyPr>
            <a:normAutofit fontScale="90000"/>
          </a:bodyPr>
          <a:lstStyle/>
          <a:p>
            <a:pPr algn="l"/>
            <a:r>
              <a:rPr lang="en-AU" sz="4000" dirty="0" smtClean="0"/>
              <a:t>Physiology – Neuromuscular transmission</a:t>
            </a:r>
            <a:r>
              <a:rPr lang="en-AU" sz="4000" dirty="0"/>
              <a:t/>
            </a:r>
            <a:br>
              <a:rPr lang="en-AU" sz="4000" dirty="0"/>
            </a:br>
            <a:r>
              <a:rPr lang="en-AU" sz="2700" dirty="0">
                <a:latin typeface="+mn-lt"/>
                <a:cs typeface="Times New Roman" panose="02020603050405020304" pitchFamily="18" charset="0"/>
              </a:rPr>
              <a:t>Which ONE of the following statements regarding </a:t>
            </a:r>
            <a:r>
              <a:rPr lang="en-AU" sz="2800" dirty="0">
                <a:cs typeface="Times New Roman" panose="02020603050405020304" pitchFamily="18" charset="0"/>
              </a:rPr>
              <a:t>neuromuscular transmission </a:t>
            </a:r>
            <a:r>
              <a:rPr lang="en-AU" sz="2700" dirty="0" smtClean="0">
                <a:latin typeface="+mn-lt"/>
                <a:cs typeface="Times New Roman" panose="02020603050405020304" pitchFamily="18" charset="0"/>
              </a:rPr>
              <a:t>is MOST CORRECT?</a:t>
            </a:r>
            <a:r>
              <a:rPr lang="en-AU" sz="2400" dirty="0">
                <a:latin typeface="Times New Roman" panose="02020603050405020304" pitchFamily="18" charset="0"/>
                <a:cs typeface="Times New Roman" panose="02020603050405020304" pitchFamily="18" charset="0"/>
              </a:rPr>
              <a:t/>
            </a:r>
            <a:br>
              <a:rPr lang="en-AU" sz="2400" dirty="0">
                <a:latin typeface="Times New Roman" panose="02020603050405020304" pitchFamily="18" charset="0"/>
                <a:cs typeface="Times New Roman" panose="02020603050405020304" pitchFamily="18" charset="0"/>
              </a:rPr>
            </a:br>
            <a:r>
              <a:rPr lang="en-AU" sz="2400" dirty="0"/>
              <a:t/>
            </a:r>
            <a:br>
              <a:rPr lang="en-AU" sz="2400" dirty="0"/>
            </a:br>
            <a:r>
              <a:rPr lang="en-AU" sz="2400" dirty="0"/>
              <a:t/>
            </a:r>
            <a:br>
              <a:rPr lang="en-AU" sz="2400" dirty="0"/>
            </a:br>
            <a:r>
              <a:rPr lang="en-AU" sz="2400" dirty="0"/>
              <a:t/>
            </a:r>
            <a:br>
              <a:rPr lang="en-AU" sz="2400" dirty="0"/>
            </a:br>
            <a:r>
              <a:rPr lang="en-AU" sz="2800" dirty="0"/>
              <a:t/>
            </a:r>
            <a:br>
              <a:rPr lang="en-AU" sz="2800" dirty="0"/>
            </a:br>
            <a:r>
              <a:rPr lang="en-AU" sz="2400" dirty="0"/>
              <a:t/>
            </a:r>
            <a:br>
              <a:rPr lang="en-AU" sz="2400" dirty="0"/>
            </a:br>
            <a:r>
              <a:rPr lang="en-AU" dirty="0"/>
              <a:t/>
            </a:r>
            <a:br>
              <a:rPr lang="en-AU" dirty="0"/>
            </a:br>
            <a:endParaRPr lang="en-AU"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990905507"/>
              </p:ext>
            </p:extLst>
          </p:nvPr>
        </p:nvGraphicFramePr>
        <p:xfrm>
          <a:off x="5815630" y="2746048"/>
          <a:ext cx="3328370" cy="3744416"/>
        </p:xfrm>
        <a:graphic>
          <a:graphicData uri="http://schemas.openxmlformats.org/presentationml/2006/ole">
            <mc:AlternateContent xmlns:mc="http://schemas.openxmlformats.org/markup-compatibility/2006">
              <mc:Choice xmlns:v="urn:schemas-microsoft-com:vml" Requires="v">
                <p:oleObj spid="_x0000_s14371" name="Chart" r:id="rId8" imgW="4572000" imgH="5143500" progId="MSGraph.Chart.8">
                  <p:embed followColorScheme="full"/>
                </p:oleObj>
              </mc:Choice>
              <mc:Fallback>
                <p:oleObj name="Chart" r:id="rId8" imgW="4572000" imgH="5143500" progId="MSGraph.Chart.8">
                  <p:embed followColorScheme="full"/>
                  <p:pic>
                    <p:nvPicPr>
                      <p:cNvPr id="0" name="Picture 32"/>
                      <p:cNvPicPr>
                        <a:picLocks noChangeAspect="1" noChangeArrowheads="1"/>
                      </p:cNvPicPr>
                      <p:nvPr/>
                    </p:nvPicPr>
                    <p:blipFill>
                      <a:blip r:embed="rId9"/>
                      <a:srcRect/>
                      <a:stretch>
                        <a:fillRect/>
                      </a:stretch>
                    </p:blipFill>
                    <p:spPr bwMode="auto">
                      <a:xfrm>
                        <a:off x="5815630" y="2746048"/>
                        <a:ext cx="3328370" cy="3744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orShape1"/>
          <p:cNvSpPr/>
          <p:nvPr>
            <p:custDataLst>
              <p:tags r:id="rId4"/>
            </p:custDataLst>
          </p:nvPr>
        </p:nvSpPr>
        <p:spPr>
          <a:xfrm rot="10800000">
            <a:off x="175220" y="3429000"/>
            <a:ext cx="292324" cy="431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PAnswers"/>
          <p:cNvSpPr>
            <a:spLocks noGrp="1"/>
          </p:cNvSpPr>
          <p:nvPr>
            <p:ph type="body" idx="1"/>
            <p:custDataLst>
              <p:tags r:id="rId5"/>
            </p:custDataLst>
          </p:nvPr>
        </p:nvSpPr>
        <p:spPr>
          <a:xfrm>
            <a:off x="403822" y="1340768"/>
            <a:ext cx="5176290" cy="5616624"/>
          </a:xfrm>
        </p:spPr>
        <p:txBody>
          <a:bodyPr>
            <a:noAutofit/>
          </a:bodyPr>
          <a:lstStyle/>
          <a:p>
            <a:pPr marL="514350" lvl="1" indent="-514350">
              <a:buFont typeface="+mj-lt"/>
              <a:buAutoNum type="arabicPeriod"/>
            </a:pPr>
            <a:r>
              <a:rPr lang="en-AU" sz="2000" dirty="0" smtClean="0">
                <a:cs typeface="Times New Roman" panose="02020603050405020304" pitchFamily="18" charset="0"/>
              </a:rPr>
              <a:t>Each </a:t>
            </a:r>
            <a:r>
              <a:rPr lang="en-AU" sz="2000" dirty="0">
                <a:cs typeface="Times New Roman" panose="02020603050405020304" pitchFamily="18" charset="0"/>
              </a:rPr>
              <a:t>motor axon synapses with only one muscle </a:t>
            </a:r>
            <a:r>
              <a:rPr lang="en-AU" sz="2000" dirty="0" smtClean="0">
                <a:cs typeface="Times New Roman" panose="02020603050405020304" pitchFamily="18" charset="0"/>
              </a:rPr>
              <a:t>fibre</a:t>
            </a:r>
          </a:p>
          <a:p>
            <a:pPr marL="514350" lvl="1" indent="-514350">
              <a:buFont typeface="+mj-lt"/>
              <a:buAutoNum type="arabicPeriod"/>
            </a:pPr>
            <a:r>
              <a:rPr lang="en-AU" sz="2000" dirty="0" smtClean="0">
                <a:cs typeface="Times New Roman" panose="02020603050405020304" pitchFamily="18" charset="0"/>
              </a:rPr>
              <a:t>The </a:t>
            </a:r>
            <a:r>
              <a:rPr lang="en-AU" sz="2000" dirty="0">
                <a:cs typeface="Times New Roman" panose="02020603050405020304" pitchFamily="18" charset="0"/>
              </a:rPr>
              <a:t>neuromuscular junction is an electrical synapse allowing the direct transfer of ionic current from motor neuron to muscle </a:t>
            </a:r>
            <a:r>
              <a:rPr lang="en-AU" sz="2000" dirty="0" smtClean="0">
                <a:cs typeface="Times New Roman" panose="02020603050405020304" pitchFamily="18" charset="0"/>
              </a:rPr>
              <a:t>fibre</a:t>
            </a:r>
          </a:p>
          <a:p>
            <a:pPr marL="514350" lvl="1" indent="-514350">
              <a:buFont typeface="+mj-lt"/>
              <a:buAutoNum type="arabicPeriod"/>
            </a:pPr>
            <a:r>
              <a:rPr lang="en-AU" sz="2000" dirty="0" smtClean="0">
                <a:cs typeface="Times New Roman" panose="02020603050405020304" pitchFamily="18" charset="0"/>
              </a:rPr>
              <a:t>Depolarisation </a:t>
            </a:r>
            <a:r>
              <a:rPr lang="en-AU" sz="2000" dirty="0">
                <a:cs typeface="Times New Roman" panose="02020603050405020304" pitchFamily="18" charset="0"/>
              </a:rPr>
              <a:t>of the presynaptic terminal containing acetylcholine opens voltage-gated Ca</a:t>
            </a:r>
            <a:r>
              <a:rPr lang="en-AU" sz="2000" baseline="30000" dirty="0">
                <a:cs typeface="Times New Roman" panose="02020603050405020304" pitchFamily="18" charset="0"/>
              </a:rPr>
              <a:t>2+ </a:t>
            </a:r>
            <a:r>
              <a:rPr lang="en-AU" sz="2000" dirty="0">
                <a:cs typeface="Times New Roman" panose="02020603050405020304" pitchFamily="18" charset="0"/>
              </a:rPr>
              <a:t>channels, which allows Ca</a:t>
            </a:r>
            <a:r>
              <a:rPr lang="en-AU" sz="2000" baseline="30000" dirty="0">
                <a:cs typeface="Times New Roman" panose="02020603050405020304" pitchFamily="18" charset="0"/>
              </a:rPr>
              <a:t>2+  </a:t>
            </a:r>
            <a:r>
              <a:rPr lang="en-AU" sz="2000" dirty="0">
                <a:cs typeface="Times New Roman" panose="02020603050405020304" pitchFamily="18" charset="0"/>
              </a:rPr>
              <a:t>to enter the presynaptic </a:t>
            </a:r>
            <a:r>
              <a:rPr lang="en-AU" sz="2000" dirty="0" smtClean="0">
                <a:cs typeface="Times New Roman" panose="02020603050405020304" pitchFamily="18" charset="0"/>
              </a:rPr>
              <a:t>terminal</a:t>
            </a:r>
          </a:p>
          <a:p>
            <a:pPr marL="514350" lvl="1" indent="-514350">
              <a:buFont typeface="+mj-lt"/>
              <a:buAutoNum type="arabicPeriod"/>
            </a:pPr>
            <a:r>
              <a:rPr lang="en-AU" sz="2000" dirty="0" smtClean="0">
                <a:cs typeface="Times New Roman" panose="02020603050405020304" pitchFamily="18" charset="0"/>
              </a:rPr>
              <a:t>Depolarisation </a:t>
            </a:r>
            <a:r>
              <a:rPr lang="en-AU" sz="2000" dirty="0">
                <a:cs typeface="Times New Roman" panose="02020603050405020304" pitchFamily="18" charset="0"/>
              </a:rPr>
              <a:t>of the presynaptic terminal containing acetylcholine causes the vesicles to fuse with the postsynaptic membrane of the muscle </a:t>
            </a:r>
            <a:r>
              <a:rPr lang="en-AU" sz="2000" dirty="0" smtClean="0">
                <a:cs typeface="Times New Roman" panose="02020603050405020304" pitchFamily="18" charset="0"/>
              </a:rPr>
              <a:t>fibre</a:t>
            </a:r>
          </a:p>
          <a:p>
            <a:pPr marL="514350" lvl="1" indent="-514350">
              <a:buFont typeface="+mj-lt"/>
              <a:buAutoNum type="arabicPeriod"/>
            </a:pPr>
            <a:r>
              <a:rPr lang="en-AU" sz="2000" dirty="0" smtClean="0">
                <a:cs typeface="Times New Roman" panose="02020603050405020304" pitchFamily="18" charset="0"/>
              </a:rPr>
              <a:t>Once </a:t>
            </a:r>
            <a:r>
              <a:rPr lang="en-AU" sz="2000" dirty="0">
                <a:cs typeface="Times New Roman" panose="02020603050405020304" pitchFamily="18" charset="0"/>
              </a:rPr>
              <a:t>acetylcholine has interacted with the postsynaptic receptor (</a:t>
            </a:r>
            <a:r>
              <a:rPr lang="en-AU" sz="2000" dirty="0" err="1">
                <a:cs typeface="Times New Roman" panose="02020603050405020304" pitchFamily="18" charset="0"/>
              </a:rPr>
              <a:t>AChR</a:t>
            </a:r>
            <a:r>
              <a:rPr lang="en-AU" sz="2000" dirty="0">
                <a:cs typeface="Times New Roman" panose="02020603050405020304" pitchFamily="18" charset="0"/>
              </a:rPr>
              <a:t>), it remains in the synaptic cleft for a long time</a:t>
            </a:r>
          </a:p>
        </p:txBody>
      </p:sp>
    </p:spTree>
    <p:custDataLst>
      <p:tags r:id="rId2"/>
    </p:custDataLst>
    <p:extLst>
      <p:ext uri="{BB962C8B-B14F-4D97-AF65-F5344CB8AC3E}">
        <p14:creationId xmlns:p14="http://schemas.microsoft.com/office/powerpoint/2010/main" val="417670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9672" y="35913"/>
            <a:ext cx="6840760" cy="584775"/>
          </a:xfrm>
          <a:prstGeom prst="rect">
            <a:avLst/>
          </a:prstGeom>
          <a:noFill/>
        </p:spPr>
        <p:txBody>
          <a:bodyPr wrap="square" rtlCol="0">
            <a:spAutoFit/>
          </a:bodyPr>
          <a:lstStyle/>
          <a:p>
            <a:r>
              <a:rPr lang="en-AU" sz="3200" b="1" dirty="0" smtClean="0">
                <a:cs typeface="Times New Roman" panose="02020603050405020304" pitchFamily="18" charset="0"/>
              </a:rPr>
              <a:t>Neuromuscular transmission</a:t>
            </a:r>
            <a:endParaRPr lang="en-AU" sz="3200" b="1" dirty="0">
              <a:cs typeface="Times New Roman" panose="02020603050405020304" pitchFamily="18" charset="0"/>
            </a:endParaRPr>
          </a:p>
        </p:txBody>
      </p:sp>
      <p:sp>
        <p:nvSpPr>
          <p:cNvPr id="5" name="Content Placeholder 2"/>
          <p:cNvSpPr txBox="1">
            <a:spLocks/>
          </p:cNvSpPr>
          <p:nvPr/>
        </p:nvSpPr>
        <p:spPr>
          <a:xfrm>
            <a:off x="251520" y="620688"/>
            <a:ext cx="8651304" cy="60486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AU" sz="2000" dirty="0" smtClean="0">
                <a:solidFill>
                  <a:schemeClr val="tx1"/>
                </a:solidFill>
                <a:cs typeface="Times New Roman" panose="02020603050405020304" pitchFamily="18" charset="0"/>
              </a:rPr>
              <a:t>Which ONE of the following statements regarding neuromuscular transmission is MOST CORRECT?</a:t>
            </a:r>
          </a:p>
          <a:p>
            <a:pPr marL="742950" lvl="1" indent="-342900" algn="l">
              <a:buFont typeface="+mj-lt"/>
              <a:buAutoNum type="alphaUcPeriod"/>
            </a:pPr>
            <a:r>
              <a:rPr lang="en-AU" sz="1800" dirty="0" smtClean="0">
                <a:solidFill>
                  <a:schemeClr val="tx1"/>
                </a:solidFill>
                <a:cs typeface="Times New Roman" panose="02020603050405020304" pitchFamily="18" charset="0"/>
              </a:rPr>
              <a:t>Each motor axon synapses with only one muscle fibre – </a:t>
            </a:r>
            <a:r>
              <a:rPr lang="en-AU" sz="1800" dirty="0" smtClean="0">
                <a:solidFill>
                  <a:srgbClr val="FF0000"/>
                </a:solidFill>
                <a:cs typeface="Times New Roman" panose="02020603050405020304" pitchFamily="18" charset="0"/>
              </a:rPr>
              <a:t>Incorrect: One </a:t>
            </a:r>
            <a:r>
              <a:rPr lang="en-AU" sz="1800" dirty="0">
                <a:solidFill>
                  <a:srgbClr val="FF0000"/>
                </a:solidFill>
                <a:cs typeface="Times New Roman" panose="02020603050405020304" pitchFamily="18" charset="0"/>
              </a:rPr>
              <a:t>axon may make synapses with up to several hundred  muscle fibres (motor unit</a:t>
            </a:r>
            <a:r>
              <a:rPr lang="en-AU" sz="1800" dirty="0" smtClean="0">
                <a:solidFill>
                  <a:srgbClr val="FF0000"/>
                </a:solidFill>
                <a:cs typeface="Times New Roman" panose="02020603050405020304" pitchFamily="18" charset="0"/>
              </a:rPr>
              <a:t>).</a:t>
            </a:r>
            <a:endParaRPr lang="en-AU" sz="1800" dirty="0" smtClean="0">
              <a:solidFill>
                <a:schemeClr val="tx1"/>
              </a:solidFill>
              <a:cs typeface="Times New Roman" panose="02020603050405020304" pitchFamily="18" charset="0"/>
            </a:endParaRPr>
          </a:p>
          <a:p>
            <a:pPr marL="742950" lvl="1" indent="-342900" algn="l">
              <a:buFont typeface="+mj-lt"/>
              <a:buAutoNum type="alphaUcPeriod"/>
            </a:pPr>
            <a:r>
              <a:rPr lang="en-AU" sz="1800" dirty="0" smtClean="0">
                <a:solidFill>
                  <a:schemeClr val="tx1"/>
                </a:solidFill>
                <a:cs typeface="Times New Roman" panose="02020603050405020304" pitchFamily="18" charset="0"/>
              </a:rPr>
              <a:t>The neuromuscular junction is an electrical synapse allowing the direct transfer of ionic current from motor neuron to muscle fibre – </a:t>
            </a:r>
            <a:r>
              <a:rPr lang="en-AU" sz="1800" dirty="0" smtClean="0">
                <a:solidFill>
                  <a:srgbClr val="FF0000"/>
                </a:solidFill>
                <a:cs typeface="Times New Roman" panose="02020603050405020304" pitchFamily="18" charset="0"/>
              </a:rPr>
              <a:t>Incorrect: The </a:t>
            </a:r>
            <a:r>
              <a:rPr lang="en-AU" sz="1800" dirty="0">
                <a:solidFill>
                  <a:srgbClr val="FF0000"/>
                </a:solidFill>
                <a:cs typeface="Times New Roman" panose="02020603050405020304" pitchFamily="18" charset="0"/>
              </a:rPr>
              <a:t>neuromuscular junction is a chemical synapse</a:t>
            </a:r>
            <a:r>
              <a:rPr lang="en-AU" sz="1800" dirty="0" smtClean="0">
                <a:solidFill>
                  <a:srgbClr val="FF0000"/>
                </a:solidFill>
                <a:cs typeface="Times New Roman" panose="02020603050405020304" pitchFamily="18" charset="0"/>
              </a:rPr>
              <a:t>.</a:t>
            </a:r>
            <a:endParaRPr lang="en-AU" sz="1800" dirty="0" smtClean="0">
              <a:solidFill>
                <a:schemeClr val="tx1"/>
              </a:solidFill>
              <a:cs typeface="Times New Roman" panose="02020603050405020304" pitchFamily="18" charset="0"/>
            </a:endParaRPr>
          </a:p>
          <a:p>
            <a:pPr marL="742950" lvl="1" indent="-342900" algn="l">
              <a:buFont typeface="+mj-lt"/>
              <a:buAutoNum type="alphaUcPeriod"/>
            </a:pPr>
            <a:r>
              <a:rPr lang="en-AU" sz="1800" dirty="0" smtClean="0">
                <a:solidFill>
                  <a:srgbClr val="00B050"/>
                </a:solidFill>
                <a:cs typeface="Times New Roman" panose="02020603050405020304" pitchFamily="18" charset="0"/>
              </a:rPr>
              <a:t>Depolarisation of the presynaptic terminal containing acetylcholine opens voltage-gated Ca</a:t>
            </a:r>
            <a:r>
              <a:rPr lang="en-AU" sz="1800" baseline="30000" dirty="0" smtClean="0">
                <a:solidFill>
                  <a:srgbClr val="00B050"/>
                </a:solidFill>
                <a:cs typeface="Times New Roman" panose="02020603050405020304" pitchFamily="18" charset="0"/>
              </a:rPr>
              <a:t>2+ </a:t>
            </a:r>
            <a:r>
              <a:rPr lang="en-AU" sz="1800" dirty="0" smtClean="0">
                <a:solidFill>
                  <a:srgbClr val="00B050"/>
                </a:solidFill>
                <a:cs typeface="Times New Roman" panose="02020603050405020304" pitchFamily="18" charset="0"/>
              </a:rPr>
              <a:t>channels, which allows Ca</a:t>
            </a:r>
            <a:r>
              <a:rPr lang="en-AU" sz="1800" baseline="30000" dirty="0" smtClean="0">
                <a:solidFill>
                  <a:srgbClr val="00B050"/>
                </a:solidFill>
                <a:cs typeface="Times New Roman" panose="02020603050405020304" pitchFamily="18" charset="0"/>
              </a:rPr>
              <a:t>2+  </a:t>
            </a:r>
            <a:r>
              <a:rPr lang="en-AU" sz="1800" dirty="0" smtClean="0">
                <a:solidFill>
                  <a:srgbClr val="00B050"/>
                </a:solidFill>
                <a:cs typeface="Times New Roman" panose="02020603050405020304" pitchFamily="18" charset="0"/>
              </a:rPr>
              <a:t>to enter the presynaptic terminal </a:t>
            </a:r>
          </a:p>
          <a:p>
            <a:pPr marL="742950" lvl="1" indent="-342900" algn="l">
              <a:buFont typeface="+mj-lt"/>
              <a:buAutoNum type="alphaUcPeriod"/>
            </a:pPr>
            <a:r>
              <a:rPr lang="en-AU" sz="1800" dirty="0" smtClean="0">
                <a:solidFill>
                  <a:schemeClr val="tx1"/>
                </a:solidFill>
                <a:cs typeface="Times New Roman" panose="02020603050405020304" pitchFamily="18" charset="0"/>
              </a:rPr>
              <a:t>Depolarisation of the presynaptic terminal containing acetylcholine causes the vesicles to fuse with the postsynaptic membrane of the muscle fibre – </a:t>
            </a:r>
            <a:r>
              <a:rPr lang="en-AU" sz="1800" dirty="0" smtClean="0">
                <a:solidFill>
                  <a:srgbClr val="FF0000"/>
                </a:solidFill>
                <a:cs typeface="Times New Roman" panose="02020603050405020304" pitchFamily="18" charset="0"/>
              </a:rPr>
              <a:t>Incorrect: Depolarisation </a:t>
            </a:r>
            <a:r>
              <a:rPr lang="en-AU" sz="1800" dirty="0">
                <a:solidFill>
                  <a:srgbClr val="FF0000"/>
                </a:solidFill>
                <a:cs typeface="Times New Roman" panose="02020603050405020304" pitchFamily="18" charset="0"/>
              </a:rPr>
              <a:t>of the presynaptic terminal containing the neurotransmitter acetylcholine causes the vesicles to fuse with the presynaptic membrane and to release their contents into the synaptic cleft. </a:t>
            </a:r>
            <a:endParaRPr lang="en-AU" sz="1800" dirty="0" smtClean="0">
              <a:solidFill>
                <a:schemeClr val="tx1"/>
              </a:solidFill>
              <a:cs typeface="Times New Roman" panose="02020603050405020304" pitchFamily="18" charset="0"/>
            </a:endParaRPr>
          </a:p>
          <a:p>
            <a:pPr marL="742950" lvl="1" indent="-342900" algn="l">
              <a:buFont typeface="+mj-lt"/>
              <a:buAutoNum type="alphaUcPeriod"/>
            </a:pPr>
            <a:r>
              <a:rPr lang="en-AU" sz="1800" dirty="0" smtClean="0">
                <a:solidFill>
                  <a:schemeClr val="tx1"/>
                </a:solidFill>
                <a:cs typeface="Times New Roman" panose="02020603050405020304" pitchFamily="18" charset="0"/>
              </a:rPr>
              <a:t>Once acetylcholine has interacted with the postsynaptic receptor (</a:t>
            </a:r>
            <a:r>
              <a:rPr lang="en-AU" sz="1800" dirty="0" err="1" smtClean="0">
                <a:solidFill>
                  <a:schemeClr val="tx1"/>
                </a:solidFill>
                <a:cs typeface="Times New Roman" panose="02020603050405020304" pitchFamily="18" charset="0"/>
              </a:rPr>
              <a:t>AChR</a:t>
            </a:r>
            <a:r>
              <a:rPr lang="en-AU" sz="1800" dirty="0" smtClean="0">
                <a:solidFill>
                  <a:schemeClr val="tx1"/>
                </a:solidFill>
                <a:cs typeface="Times New Roman" panose="02020603050405020304" pitchFamily="18" charset="0"/>
              </a:rPr>
              <a:t>), it remains in the synaptic cleft for a </a:t>
            </a:r>
            <a:r>
              <a:rPr lang="en-AU" sz="1800" dirty="0">
                <a:solidFill>
                  <a:schemeClr val="tx1"/>
                </a:solidFill>
                <a:cs typeface="Times New Roman" panose="02020603050405020304" pitchFamily="18" charset="0"/>
              </a:rPr>
              <a:t>long </a:t>
            </a:r>
            <a:r>
              <a:rPr lang="en-AU" sz="1800" dirty="0" smtClean="0">
                <a:solidFill>
                  <a:schemeClr val="tx1"/>
                </a:solidFill>
                <a:cs typeface="Times New Roman" panose="02020603050405020304" pitchFamily="18" charset="0"/>
              </a:rPr>
              <a:t>time – </a:t>
            </a:r>
            <a:r>
              <a:rPr lang="en-AU" sz="1800" dirty="0" smtClean="0">
                <a:solidFill>
                  <a:srgbClr val="FF0000"/>
                </a:solidFill>
                <a:cs typeface="Times New Roman" panose="02020603050405020304" pitchFamily="18" charset="0"/>
              </a:rPr>
              <a:t>Incorrect: Once </a:t>
            </a:r>
            <a:r>
              <a:rPr lang="en-AU" sz="1800" dirty="0">
                <a:solidFill>
                  <a:srgbClr val="FF0000"/>
                </a:solidFill>
                <a:cs typeface="Times New Roman" panose="02020603050405020304" pitchFamily="18" charset="0"/>
              </a:rPr>
              <a:t>the released neurotransmitter has interacted with the postsynaptic receptors, it must be quickly cleared from the synaptic cleft to allow another round of synaptic transmission. Ach is removed at the neuromuscular junction by enzymatic degradation in the synaptic cleft. The enzyme acetylcholinesterase cleaves </a:t>
            </a:r>
            <a:r>
              <a:rPr lang="en-AU" sz="1800" dirty="0" err="1" smtClean="0">
                <a:solidFill>
                  <a:srgbClr val="FF0000"/>
                </a:solidFill>
                <a:cs typeface="Times New Roman" panose="02020603050405020304" pitchFamily="18" charset="0"/>
              </a:rPr>
              <a:t>ACh</a:t>
            </a:r>
            <a:r>
              <a:rPr lang="en-AU" sz="1800" dirty="0" smtClean="0">
                <a:solidFill>
                  <a:srgbClr val="FF0000"/>
                </a:solidFill>
                <a:cs typeface="Times New Roman" panose="02020603050405020304" pitchFamily="18" charset="0"/>
              </a:rPr>
              <a:t>, </a:t>
            </a:r>
            <a:r>
              <a:rPr lang="en-AU" sz="1800" dirty="0">
                <a:solidFill>
                  <a:srgbClr val="FF0000"/>
                </a:solidFill>
                <a:cs typeface="Times New Roman" panose="02020603050405020304" pitchFamily="18" charset="0"/>
              </a:rPr>
              <a:t>rendering it </a:t>
            </a:r>
            <a:r>
              <a:rPr lang="en-AU" sz="1800" dirty="0" smtClean="0">
                <a:solidFill>
                  <a:srgbClr val="FF0000"/>
                </a:solidFill>
                <a:cs typeface="Times New Roman" panose="02020603050405020304" pitchFamily="18" charset="0"/>
              </a:rPr>
              <a:t>inactive.</a:t>
            </a:r>
            <a:endParaRPr lang="en-AU" sz="1800" dirty="0">
              <a:solidFill>
                <a:srgbClr val="FF0000"/>
              </a:solidFill>
              <a:cs typeface="Times New Roman" panose="02020603050405020304" pitchFamily="18" charset="0"/>
            </a:endParaRPr>
          </a:p>
          <a:p>
            <a:pPr marL="742950" lvl="1" indent="-342900" algn="l">
              <a:buFont typeface="+mj-lt"/>
              <a:buAutoNum type="alphaUcPeriod"/>
            </a:pPr>
            <a:endParaRPr lang="en-AU" sz="1600" dirty="0" smtClean="0">
              <a:solidFill>
                <a:schemeClr val="tx1"/>
              </a:solidFill>
              <a:cs typeface="Times New Roman" panose="02020603050405020304" pitchFamily="18" charset="0"/>
            </a:endParaRPr>
          </a:p>
        </p:txBody>
      </p:sp>
    </p:spTree>
    <p:custDataLst>
      <p:tags r:id="rId1"/>
    </p:custDataLst>
    <p:extLst>
      <p:ext uri="{BB962C8B-B14F-4D97-AF65-F5344CB8AC3E}">
        <p14:creationId xmlns:p14="http://schemas.microsoft.com/office/powerpoint/2010/main" val="622942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412776"/>
            <a:ext cx="8579296" cy="1728192"/>
          </a:xfrm>
        </p:spPr>
        <p:txBody>
          <a:bodyPr>
            <a:normAutofit fontScale="90000"/>
          </a:bodyPr>
          <a:lstStyle/>
          <a:p>
            <a:pPr algn="l"/>
            <a:r>
              <a:rPr lang="en-AU" sz="4000" dirty="0" smtClean="0"/>
              <a:t>Physiology – Pain</a:t>
            </a:r>
            <a:r>
              <a:rPr lang="en-AU" sz="4000" dirty="0"/>
              <a:t/>
            </a:r>
            <a:br>
              <a:rPr lang="en-AU" sz="4000" dirty="0"/>
            </a:br>
            <a:r>
              <a:rPr lang="en-AU" sz="2800" dirty="0">
                <a:cs typeface="Times New Roman" panose="02020603050405020304" pitchFamily="18" charset="0"/>
              </a:rPr>
              <a:t>Regarding pain pathways from the periphery to the brain, which ONE of the following statements is MOST CORRECT?</a:t>
            </a:r>
            <a:br>
              <a:rPr lang="en-AU" sz="2800" dirty="0">
                <a:cs typeface="Times New Roman" panose="02020603050405020304" pitchFamily="18" charset="0"/>
              </a:rPr>
            </a:br>
            <a:r>
              <a:rPr lang="en-AU" sz="2400" dirty="0">
                <a:latin typeface="Times New Roman" panose="02020603050405020304" pitchFamily="18" charset="0"/>
                <a:cs typeface="Times New Roman" panose="02020603050405020304" pitchFamily="18" charset="0"/>
              </a:rPr>
              <a:t/>
            </a:r>
            <a:br>
              <a:rPr lang="en-AU" sz="2400" dirty="0">
                <a:latin typeface="Times New Roman" panose="02020603050405020304" pitchFamily="18" charset="0"/>
                <a:cs typeface="Times New Roman" panose="02020603050405020304" pitchFamily="18" charset="0"/>
              </a:rPr>
            </a:br>
            <a:r>
              <a:rPr lang="en-AU" sz="2400" dirty="0"/>
              <a:t/>
            </a:r>
            <a:br>
              <a:rPr lang="en-AU" sz="2400" dirty="0"/>
            </a:br>
            <a:r>
              <a:rPr lang="en-AU" sz="2400" dirty="0"/>
              <a:t/>
            </a:r>
            <a:br>
              <a:rPr lang="en-AU" sz="2400" dirty="0"/>
            </a:br>
            <a:r>
              <a:rPr lang="en-AU" sz="2400" dirty="0"/>
              <a:t/>
            </a:r>
            <a:br>
              <a:rPr lang="en-AU" sz="2400" dirty="0"/>
            </a:br>
            <a:r>
              <a:rPr lang="en-AU" sz="2800" dirty="0"/>
              <a:t/>
            </a:r>
            <a:br>
              <a:rPr lang="en-AU" sz="2800" dirty="0"/>
            </a:br>
            <a:r>
              <a:rPr lang="en-AU" sz="2400" dirty="0"/>
              <a:t/>
            </a:r>
            <a:br>
              <a:rPr lang="en-AU" sz="2400" dirty="0"/>
            </a:br>
            <a:r>
              <a:rPr lang="en-AU" dirty="0"/>
              <a:t/>
            </a:r>
            <a:br>
              <a:rPr lang="en-AU" dirty="0"/>
            </a:br>
            <a:endParaRPr lang="en-AU"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367757193"/>
              </p:ext>
            </p:extLst>
          </p:nvPr>
        </p:nvGraphicFramePr>
        <p:xfrm>
          <a:off x="5815630" y="2746048"/>
          <a:ext cx="3328370" cy="3744416"/>
        </p:xfrm>
        <a:graphic>
          <a:graphicData uri="http://schemas.openxmlformats.org/presentationml/2006/ole">
            <mc:AlternateContent xmlns:mc="http://schemas.openxmlformats.org/markup-compatibility/2006">
              <mc:Choice xmlns:v="urn:schemas-microsoft-com:vml" Requires="v">
                <p:oleObj spid="_x0000_s15392" name="Chart" r:id="rId8" imgW="4572000" imgH="5143500" progId="MSGraph.Chart.8">
                  <p:embed followColorScheme="full"/>
                </p:oleObj>
              </mc:Choice>
              <mc:Fallback>
                <p:oleObj name="Chart" r:id="rId8" imgW="4572000" imgH="5143500" progId="MSGraph.Chart.8">
                  <p:embed followColorScheme="full"/>
                  <p:pic>
                    <p:nvPicPr>
                      <p:cNvPr id="0" name="Picture 29"/>
                      <p:cNvPicPr>
                        <a:picLocks noChangeAspect="1" noChangeArrowheads="1"/>
                      </p:cNvPicPr>
                      <p:nvPr/>
                    </p:nvPicPr>
                    <p:blipFill>
                      <a:blip r:embed="rId9"/>
                      <a:srcRect/>
                      <a:stretch>
                        <a:fillRect/>
                      </a:stretch>
                    </p:blipFill>
                    <p:spPr bwMode="auto">
                      <a:xfrm>
                        <a:off x="5815630" y="2746048"/>
                        <a:ext cx="3328370" cy="3744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rShape1"/>
          <p:cNvSpPr/>
          <p:nvPr>
            <p:custDataLst>
              <p:tags r:id="rId4"/>
            </p:custDataLst>
          </p:nvPr>
        </p:nvSpPr>
        <p:spPr>
          <a:xfrm rot="10800000">
            <a:off x="175222" y="4040024"/>
            <a:ext cx="381000" cy="541104"/>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PAnswers"/>
          <p:cNvSpPr>
            <a:spLocks noGrp="1"/>
          </p:cNvSpPr>
          <p:nvPr>
            <p:ph type="body" idx="1"/>
            <p:custDataLst>
              <p:tags r:id="rId5"/>
            </p:custDataLst>
          </p:nvPr>
        </p:nvSpPr>
        <p:spPr>
          <a:xfrm>
            <a:off x="403822" y="1484784"/>
            <a:ext cx="5176290" cy="5472608"/>
          </a:xfrm>
        </p:spPr>
        <p:txBody>
          <a:bodyPr>
            <a:noAutofit/>
          </a:bodyPr>
          <a:lstStyle/>
          <a:p>
            <a:pPr marL="514350" lvl="1" indent="-514350">
              <a:buFont typeface="+mj-lt"/>
              <a:buAutoNum type="arabicPeriod"/>
            </a:pPr>
            <a:r>
              <a:rPr lang="en-AU" sz="2000" dirty="0" smtClean="0">
                <a:cs typeface="Times New Roman" panose="02020603050405020304" pitchFamily="18" charset="0"/>
              </a:rPr>
              <a:t>Nociceptors </a:t>
            </a:r>
            <a:r>
              <a:rPr lang="en-AU" sz="2000" dirty="0">
                <a:cs typeface="Times New Roman" panose="02020603050405020304" pitchFamily="18" charset="0"/>
              </a:rPr>
              <a:t>are expressed primarily in the </a:t>
            </a:r>
            <a:r>
              <a:rPr lang="en-AU" sz="2000" dirty="0" smtClean="0">
                <a:cs typeface="Times New Roman" panose="02020603050405020304" pitchFamily="18" charset="0"/>
              </a:rPr>
              <a:t>brain</a:t>
            </a:r>
          </a:p>
          <a:p>
            <a:pPr marL="514350" lvl="1" indent="-514350">
              <a:buFont typeface="+mj-lt"/>
              <a:buAutoNum type="arabicPeriod"/>
            </a:pPr>
            <a:r>
              <a:rPr lang="en-AU" sz="2000" dirty="0" smtClean="0">
                <a:cs typeface="Times New Roman" panose="02020603050405020304" pitchFamily="18" charset="0"/>
              </a:rPr>
              <a:t>Under </a:t>
            </a:r>
            <a:r>
              <a:rPr lang="en-AU" sz="2000" dirty="0">
                <a:cs typeface="Times New Roman" panose="02020603050405020304" pitchFamily="18" charset="0"/>
              </a:rPr>
              <a:t>normal conditions, the sensation of pain is caused by the activation of large myelinated </a:t>
            </a:r>
            <a:r>
              <a:rPr lang="en-AU" sz="2000" dirty="0" smtClean="0">
                <a:cs typeface="Times New Roman" panose="02020603050405020304" pitchFamily="18" charset="0"/>
              </a:rPr>
              <a:t>A-beta fibres</a:t>
            </a:r>
          </a:p>
          <a:p>
            <a:pPr marL="514350" lvl="1" indent="-514350">
              <a:buFont typeface="+mj-lt"/>
              <a:buAutoNum type="arabicPeriod"/>
            </a:pPr>
            <a:r>
              <a:rPr lang="en-AU" sz="2000" dirty="0" smtClean="0">
                <a:cs typeface="Times New Roman" panose="02020603050405020304" pitchFamily="18" charset="0"/>
              </a:rPr>
              <a:t>The </a:t>
            </a:r>
            <a:r>
              <a:rPr lang="en-AU" sz="2000" dirty="0">
                <a:cs typeface="Times New Roman" panose="02020603050405020304" pitchFamily="18" charset="0"/>
              </a:rPr>
              <a:t>cell bodies of nociceptors are located in the </a:t>
            </a:r>
            <a:r>
              <a:rPr lang="en-AU" sz="2000" dirty="0" smtClean="0">
                <a:cs typeface="Times New Roman" panose="02020603050405020304" pitchFamily="18" charset="0"/>
              </a:rPr>
              <a:t>thalamus</a:t>
            </a:r>
          </a:p>
          <a:p>
            <a:pPr marL="514350" lvl="1" indent="-514350">
              <a:buFont typeface="+mj-lt"/>
              <a:buAutoNum type="arabicPeriod"/>
            </a:pPr>
            <a:r>
              <a:rPr lang="en-AU" sz="2000" dirty="0" smtClean="0">
                <a:cs typeface="Times New Roman" panose="02020603050405020304" pitchFamily="18" charset="0"/>
              </a:rPr>
              <a:t>Information </a:t>
            </a:r>
            <a:r>
              <a:rPr lang="en-AU" sz="2000" dirty="0">
                <a:cs typeface="Times New Roman" panose="02020603050405020304" pitchFamily="18" charset="0"/>
              </a:rPr>
              <a:t>about pain in the body is conveyed from the spinal cord to the brain via ascending nociceptive pathways, primarily the spinothalamic </a:t>
            </a:r>
            <a:r>
              <a:rPr lang="en-AU" sz="2000" dirty="0" smtClean="0">
                <a:cs typeface="Times New Roman" panose="02020603050405020304" pitchFamily="18" charset="0"/>
              </a:rPr>
              <a:t>pathway</a:t>
            </a:r>
          </a:p>
          <a:p>
            <a:pPr marL="514350" lvl="1" indent="-514350">
              <a:buFont typeface="+mj-lt"/>
              <a:buAutoNum type="arabicPeriod"/>
            </a:pPr>
            <a:r>
              <a:rPr lang="en-AU" sz="2000" dirty="0" smtClean="0">
                <a:cs typeface="Times New Roman" panose="02020603050405020304" pitchFamily="18" charset="0"/>
              </a:rPr>
              <a:t>A </a:t>
            </a:r>
            <a:r>
              <a:rPr lang="en-AU" sz="2000" dirty="0">
                <a:cs typeface="Times New Roman" panose="02020603050405020304" pitchFamily="18" charset="0"/>
              </a:rPr>
              <a:t>mutation of the Na</a:t>
            </a:r>
            <a:r>
              <a:rPr lang="en-AU" sz="2000" baseline="-25000" dirty="0">
                <a:cs typeface="Times New Roman" panose="02020603050405020304" pitchFamily="18" charset="0"/>
              </a:rPr>
              <a:t>v</a:t>
            </a:r>
            <a:r>
              <a:rPr lang="en-AU" sz="2000" dirty="0">
                <a:cs typeface="Times New Roman" panose="02020603050405020304" pitchFamily="18" charset="0"/>
              </a:rPr>
              <a:t>1.7 sodium ion channel that causes a gain of function (increased channel activity) results in congenital insensitivity to pain</a:t>
            </a:r>
          </a:p>
        </p:txBody>
      </p:sp>
    </p:spTree>
    <p:custDataLst>
      <p:tags r:id="rId2"/>
    </p:custDataLst>
    <p:extLst>
      <p:ext uri="{BB962C8B-B14F-4D97-AF65-F5344CB8AC3E}">
        <p14:creationId xmlns:p14="http://schemas.microsoft.com/office/powerpoint/2010/main" val="186213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7904" y="116632"/>
            <a:ext cx="941276" cy="584775"/>
          </a:xfrm>
          <a:prstGeom prst="rect">
            <a:avLst/>
          </a:prstGeom>
          <a:noFill/>
        </p:spPr>
        <p:txBody>
          <a:bodyPr wrap="square" rtlCol="0">
            <a:spAutoFit/>
          </a:bodyPr>
          <a:lstStyle/>
          <a:p>
            <a:r>
              <a:rPr lang="en-AU" sz="3200" b="1" dirty="0" smtClean="0">
                <a:cs typeface="Times New Roman" panose="02020603050405020304" pitchFamily="18" charset="0"/>
              </a:rPr>
              <a:t>Pain</a:t>
            </a:r>
            <a:endParaRPr lang="en-AU" sz="3200" b="1" dirty="0">
              <a:cs typeface="Times New Roman" panose="02020603050405020304" pitchFamily="18" charset="0"/>
            </a:endParaRPr>
          </a:p>
        </p:txBody>
      </p:sp>
      <p:sp>
        <p:nvSpPr>
          <p:cNvPr id="3" name="Content Placeholder 2"/>
          <p:cNvSpPr txBox="1">
            <a:spLocks/>
          </p:cNvSpPr>
          <p:nvPr/>
        </p:nvSpPr>
        <p:spPr>
          <a:xfrm>
            <a:off x="179512" y="548680"/>
            <a:ext cx="8784976" cy="61653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AU" sz="2000" dirty="0" smtClean="0">
                <a:solidFill>
                  <a:schemeClr val="tx1"/>
                </a:solidFill>
                <a:cs typeface="Times New Roman" panose="02020603050405020304" pitchFamily="18" charset="0"/>
              </a:rPr>
              <a:t>Regarding pain pathways from the periphery to the brain, which ONE of the following statements is MOST CORRECT?</a:t>
            </a:r>
          </a:p>
          <a:p>
            <a:pPr marL="742950" lvl="1" indent="-342900" algn="l">
              <a:buFont typeface="+mj-lt"/>
              <a:buAutoNum type="alphaUcPeriod"/>
            </a:pPr>
            <a:r>
              <a:rPr lang="en-AU" sz="1800" dirty="0" smtClean="0">
                <a:solidFill>
                  <a:schemeClr val="tx1"/>
                </a:solidFill>
                <a:cs typeface="Times New Roman" panose="02020603050405020304" pitchFamily="18" charset="0"/>
              </a:rPr>
              <a:t>Nociceptors are expressed primarily in the brain – </a:t>
            </a:r>
            <a:r>
              <a:rPr lang="en-AU" sz="1800" dirty="0" smtClean="0">
                <a:solidFill>
                  <a:srgbClr val="FF0000"/>
                </a:solidFill>
                <a:cs typeface="Times New Roman" panose="02020603050405020304" pitchFamily="18" charset="0"/>
              </a:rPr>
              <a:t>Incorrect: Nociceptors </a:t>
            </a:r>
            <a:r>
              <a:rPr lang="en-AU" sz="1800" dirty="0">
                <a:solidFill>
                  <a:srgbClr val="FF0000"/>
                </a:solidFill>
                <a:cs typeface="Times New Roman" panose="02020603050405020304" pitchFamily="18" charset="0"/>
              </a:rPr>
              <a:t>are free nerve endings that are present in most body tissues, including skin, bone, muscle, most internal organs, blood vessels, and the heart. They are normally absent in the brain itself</a:t>
            </a:r>
            <a:r>
              <a:rPr lang="en-AU" sz="1800" dirty="0" smtClean="0">
                <a:solidFill>
                  <a:srgbClr val="FF0000"/>
                </a:solidFill>
                <a:cs typeface="Times New Roman" panose="02020603050405020304" pitchFamily="18" charset="0"/>
              </a:rPr>
              <a:t>.</a:t>
            </a:r>
            <a:endParaRPr lang="en-AU" sz="1800" dirty="0" smtClean="0">
              <a:solidFill>
                <a:schemeClr val="tx1"/>
              </a:solidFill>
              <a:cs typeface="Times New Roman" panose="02020603050405020304" pitchFamily="18" charset="0"/>
            </a:endParaRPr>
          </a:p>
          <a:p>
            <a:pPr marL="742950" lvl="1" indent="-342900" algn="l">
              <a:buFont typeface="+mj-lt"/>
              <a:buAutoNum type="alphaUcPeriod"/>
            </a:pPr>
            <a:r>
              <a:rPr lang="en-AU" sz="1800" dirty="0" smtClean="0">
                <a:solidFill>
                  <a:schemeClr val="tx1"/>
                </a:solidFill>
                <a:cs typeface="Times New Roman" panose="02020603050405020304" pitchFamily="18" charset="0"/>
              </a:rPr>
              <a:t>Under normal conditions, the sensation of pain is caused by the activation of large myelinated A-beta fibres – </a:t>
            </a:r>
            <a:r>
              <a:rPr lang="en-AU" sz="1800" dirty="0" smtClean="0">
                <a:solidFill>
                  <a:srgbClr val="FF0000"/>
                </a:solidFill>
                <a:cs typeface="Times New Roman" panose="02020603050405020304" pitchFamily="18" charset="0"/>
              </a:rPr>
              <a:t>Incorrect: Under </a:t>
            </a:r>
            <a:r>
              <a:rPr lang="en-AU" sz="1800" dirty="0">
                <a:solidFill>
                  <a:srgbClr val="FF0000"/>
                </a:solidFill>
                <a:cs typeface="Times New Roman" panose="02020603050405020304" pitchFamily="18" charset="0"/>
              </a:rPr>
              <a:t>normal conditions, A-beta nerve fibres carry information related to touch, and lightly-myelinated A-delta and unmyelinated C-fibres carry information related to pain. </a:t>
            </a:r>
            <a:endParaRPr lang="en-AU" sz="1800" dirty="0" smtClean="0">
              <a:solidFill>
                <a:schemeClr val="tx1"/>
              </a:solidFill>
              <a:cs typeface="Times New Roman" panose="02020603050405020304" pitchFamily="18" charset="0"/>
            </a:endParaRPr>
          </a:p>
          <a:p>
            <a:pPr marL="742950" lvl="1" indent="-342900" algn="l">
              <a:buFont typeface="+mj-lt"/>
              <a:buAutoNum type="alphaUcPeriod"/>
            </a:pPr>
            <a:r>
              <a:rPr lang="en-AU" sz="1800" dirty="0" smtClean="0">
                <a:solidFill>
                  <a:schemeClr val="tx1"/>
                </a:solidFill>
                <a:cs typeface="Times New Roman" panose="02020603050405020304" pitchFamily="18" charset="0"/>
              </a:rPr>
              <a:t>The cell bodies of nociceptors are located in the thalamus - </a:t>
            </a:r>
            <a:r>
              <a:rPr lang="en-AU" sz="1800" dirty="0" smtClean="0">
                <a:solidFill>
                  <a:srgbClr val="FF0000"/>
                </a:solidFill>
                <a:cs typeface="Times New Roman" panose="02020603050405020304" pitchFamily="18" charset="0"/>
              </a:rPr>
              <a:t>Incorrect: The </a:t>
            </a:r>
            <a:r>
              <a:rPr lang="en-AU" sz="1800" dirty="0">
                <a:solidFill>
                  <a:srgbClr val="FF0000"/>
                </a:solidFill>
                <a:cs typeface="Times New Roman" panose="02020603050405020304" pitchFamily="18" charset="0"/>
              </a:rPr>
              <a:t>cell bodies of nociceptors are located in the dorsal root ganglia (DRG) for the body and the trigeminal ganglion for the face, and have both a peripheral and central axonal branch that innervates their target organ and the spinal cord, respectively. </a:t>
            </a:r>
            <a:endParaRPr lang="en-AU" sz="1800" dirty="0" smtClean="0">
              <a:solidFill>
                <a:schemeClr val="tx1"/>
              </a:solidFill>
              <a:cs typeface="Times New Roman" panose="02020603050405020304" pitchFamily="18" charset="0"/>
            </a:endParaRPr>
          </a:p>
          <a:p>
            <a:pPr marL="742950" lvl="1" indent="-342900" algn="l">
              <a:buFont typeface="+mj-lt"/>
              <a:buAutoNum type="alphaUcPeriod"/>
            </a:pPr>
            <a:r>
              <a:rPr lang="en-AU" sz="1800" dirty="0" smtClean="0">
                <a:solidFill>
                  <a:srgbClr val="00B050"/>
                </a:solidFill>
                <a:cs typeface="Times New Roman" panose="02020603050405020304" pitchFamily="18" charset="0"/>
              </a:rPr>
              <a:t>Information about pain in the body is conveyed from the spinal cord to the brain via ascending nociceptive pathways, primarily the spinothalamic pathway</a:t>
            </a:r>
          </a:p>
          <a:p>
            <a:pPr marL="742950" lvl="1" indent="-342900" algn="l">
              <a:buFont typeface="+mj-lt"/>
              <a:buAutoNum type="alphaUcPeriod"/>
            </a:pPr>
            <a:r>
              <a:rPr lang="en-AU" sz="1800" dirty="0" smtClean="0">
                <a:solidFill>
                  <a:schemeClr val="tx1"/>
                </a:solidFill>
                <a:cs typeface="Times New Roman" panose="02020603050405020304" pitchFamily="18" charset="0"/>
              </a:rPr>
              <a:t>A mutation of the Na</a:t>
            </a:r>
            <a:r>
              <a:rPr lang="en-AU" sz="1800" baseline="-25000" dirty="0" smtClean="0">
                <a:solidFill>
                  <a:schemeClr val="tx1"/>
                </a:solidFill>
                <a:cs typeface="Times New Roman" panose="02020603050405020304" pitchFamily="18" charset="0"/>
              </a:rPr>
              <a:t>v</a:t>
            </a:r>
            <a:r>
              <a:rPr lang="en-AU" sz="1800" dirty="0" smtClean="0">
                <a:solidFill>
                  <a:schemeClr val="tx1"/>
                </a:solidFill>
                <a:cs typeface="Times New Roman" panose="02020603050405020304" pitchFamily="18" charset="0"/>
              </a:rPr>
              <a:t>1.7 sodium ion channel that causes a gain of function (increased channel activity) results in congenital insensitivity to pain – </a:t>
            </a:r>
            <a:r>
              <a:rPr lang="en-AU" sz="1800" dirty="0" smtClean="0">
                <a:solidFill>
                  <a:srgbClr val="FF0000"/>
                </a:solidFill>
                <a:cs typeface="Times New Roman" panose="02020603050405020304" pitchFamily="18" charset="0"/>
              </a:rPr>
              <a:t>Incorrect: Mutations </a:t>
            </a:r>
            <a:r>
              <a:rPr lang="en-AU" sz="1800" dirty="0">
                <a:solidFill>
                  <a:srgbClr val="FF0000"/>
                </a:solidFill>
                <a:cs typeface="Times New Roman" panose="02020603050405020304" pitchFamily="18" charset="0"/>
              </a:rPr>
              <a:t>of the Na</a:t>
            </a:r>
            <a:r>
              <a:rPr lang="en-AU" sz="1800" baseline="-25000" dirty="0">
                <a:solidFill>
                  <a:srgbClr val="FF0000"/>
                </a:solidFill>
                <a:cs typeface="Times New Roman" panose="02020603050405020304" pitchFamily="18" charset="0"/>
              </a:rPr>
              <a:t>v</a:t>
            </a:r>
            <a:r>
              <a:rPr lang="en-AU" sz="1800" dirty="0">
                <a:solidFill>
                  <a:srgbClr val="FF0000"/>
                </a:solidFill>
                <a:cs typeface="Times New Roman" panose="02020603050405020304" pitchFamily="18" charset="0"/>
              </a:rPr>
              <a:t>1.7 channel that cause a gain of function (increased channel activity) result in primary </a:t>
            </a:r>
            <a:r>
              <a:rPr lang="en-AU" sz="1800" dirty="0" err="1">
                <a:solidFill>
                  <a:srgbClr val="FF0000"/>
                </a:solidFill>
                <a:cs typeface="Times New Roman" panose="02020603050405020304" pitchFamily="18" charset="0"/>
              </a:rPr>
              <a:t>erythromelalgia</a:t>
            </a:r>
            <a:r>
              <a:rPr lang="en-AU" sz="1800" dirty="0">
                <a:solidFill>
                  <a:srgbClr val="FF0000"/>
                </a:solidFill>
                <a:cs typeface="Times New Roman" panose="02020603050405020304" pitchFamily="18" charset="0"/>
              </a:rPr>
              <a:t> and paroxysmal extreme pain disorder, while Nav1.7 channel function is lost (absent) in congenital insensitivity to pain. </a:t>
            </a:r>
          </a:p>
        </p:txBody>
      </p:sp>
    </p:spTree>
    <p:custDataLst>
      <p:tags r:id="rId1"/>
    </p:custDataLst>
    <p:extLst>
      <p:ext uri="{BB962C8B-B14F-4D97-AF65-F5344CB8AC3E}">
        <p14:creationId xmlns:p14="http://schemas.microsoft.com/office/powerpoint/2010/main" val="2228117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700808"/>
            <a:ext cx="8579296" cy="1728192"/>
          </a:xfrm>
        </p:spPr>
        <p:txBody>
          <a:bodyPr>
            <a:normAutofit fontScale="90000"/>
          </a:bodyPr>
          <a:lstStyle/>
          <a:p>
            <a:pPr algn="l"/>
            <a:r>
              <a:rPr lang="en-AU" sz="4000" dirty="0" smtClean="0"/>
              <a:t>Physiology – Vestibular system</a:t>
            </a:r>
            <a:r>
              <a:rPr lang="en-AU" sz="4000" dirty="0"/>
              <a:t/>
            </a:r>
            <a:br>
              <a:rPr lang="en-AU" sz="4000" dirty="0"/>
            </a:br>
            <a:r>
              <a:rPr lang="en-AU" sz="2400" dirty="0" smtClean="0"/>
              <a:t>Regarding the generation of an action potential by the vestibular apparatus, all of the following statements are true, EXCEPT:</a:t>
            </a:r>
            <a:r>
              <a:rPr lang="en-AU" sz="2800" dirty="0">
                <a:cs typeface="Times New Roman" panose="02020603050405020304" pitchFamily="18" charset="0"/>
              </a:rPr>
              <a:t/>
            </a:r>
            <a:br>
              <a:rPr lang="en-AU" sz="2800" dirty="0">
                <a:cs typeface="Times New Roman" panose="02020603050405020304" pitchFamily="18" charset="0"/>
              </a:rPr>
            </a:br>
            <a:r>
              <a:rPr lang="en-AU" sz="2400" dirty="0">
                <a:latin typeface="Times New Roman" panose="02020603050405020304" pitchFamily="18" charset="0"/>
                <a:cs typeface="Times New Roman" panose="02020603050405020304" pitchFamily="18" charset="0"/>
              </a:rPr>
              <a:t/>
            </a:r>
            <a:br>
              <a:rPr lang="en-AU" sz="2400" dirty="0">
                <a:latin typeface="Times New Roman" panose="02020603050405020304" pitchFamily="18" charset="0"/>
                <a:cs typeface="Times New Roman" panose="02020603050405020304" pitchFamily="18" charset="0"/>
              </a:rPr>
            </a:br>
            <a:r>
              <a:rPr lang="en-AU" sz="2400" dirty="0"/>
              <a:t/>
            </a:r>
            <a:br>
              <a:rPr lang="en-AU" sz="2400" dirty="0"/>
            </a:br>
            <a:r>
              <a:rPr lang="en-AU" sz="2400" dirty="0"/>
              <a:t/>
            </a:r>
            <a:br>
              <a:rPr lang="en-AU" sz="2400" dirty="0"/>
            </a:br>
            <a:r>
              <a:rPr lang="en-AU" sz="2400" dirty="0"/>
              <a:t/>
            </a:r>
            <a:br>
              <a:rPr lang="en-AU" sz="2400" dirty="0"/>
            </a:br>
            <a:r>
              <a:rPr lang="en-AU" sz="2800" dirty="0"/>
              <a:t/>
            </a:r>
            <a:br>
              <a:rPr lang="en-AU" sz="2800" dirty="0"/>
            </a:br>
            <a:r>
              <a:rPr lang="en-AU" sz="2400" dirty="0"/>
              <a:t/>
            </a:r>
            <a:br>
              <a:rPr lang="en-AU" sz="2400" dirty="0"/>
            </a:br>
            <a:r>
              <a:rPr lang="en-AU" dirty="0"/>
              <a:t/>
            </a:r>
            <a:br>
              <a:rPr lang="en-AU" dirty="0"/>
            </a:br>
            <a:endParaRPr lang="en-AU"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437381216"/>
              </p:ext>
            </p:extLst>
          </p:nvPr>
        </p:nvGraphicFramePr>
        <p:xfrm>
          <a:off x="5815630" y="2746048"/>
          <a:ext cx="3328370" cy="3744416"/>
        </p:xfrm>
        <a:graphic>
          <a:graphicData uri="http://schemas.openxmlformats.org/presentationml/2006/ole">
            <mc:AlternateContent xmlns:mc="http://schemas.openxmlformats.org/markup-compatibility/2006">
              <mc:Choice xmlns:v="urn:schemas-microsoft-com:vml" Requires="v">
                <p:oleObj spid="_x0000_s22537" name="Chart" r:id="rId8" imgW="4572000" imgH="5143500" progId="MSGraph.Chart.8">
                  <p:embed followColorScheme="full"/>
                </p:oleObj>
              </mc:Choice>
              <mc:Fallback>
                <p:oleObj name="Chart" r:id="rId8" imgW="4572000" imgH="5143500" progId="MSGraph.Chart.8">
                  <p:embed followColorScheme="full"/>
                  <p:pic>
                    <p:nvPicPr>
                      <p:cNvPr id="0" name="Picture 6"/>
                      <p:cNvPicPr>
                        <a:picLocks noChangeAspect="1" noChangeArrowheads="1"/>
                      </p:cNvPicPr>
                      <p:nvPr/>
                    </p:nvPicPr>
                    <p:blipFill>
                      <a:blip r:embed="rId9"/>
                      <a:srcRect/>
                      <a:stretch>
                        <a:fillRect/>
                      </a:stretch>
                    </p:blipFill>
                    <p:spPr bwMode="auto">
                      <a:xfrm>
                        <a:off x="5815630" y="2746048"/>
                        <a:ext cx="3328370" cy="3744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rShape1"/>
          <p:cNvSpPr/>
          <p:nvPr>
            <p:custDataLst>
              <p:tags r:id="rId4"/>
            </p:custDataLst>
          </p:nvPr>
        </p:nvSpPr>
        <p:spPr>
          <a:xfrm rot="10800000">
            <a:off x="179511" y="2013269"/>
            <a:ext cx="341151" cy="335611"/>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PAnswers"/>
          <p:cNvSpPr>
            <a:spLocks noGrp="1"/>
          </p:cNvSpPr>
          <p:nvPr>
            <p:ph type="body" idx="1"/>
            <p:custDataLst>
              <p:tags r:id="rId5"/>
            </p:custDataLst>
          </p:nvPr>
        </p:nvSpPr>
        <p:spPr>
          <a:xfrm>
            <a:off x="403822" y="1772816"/>
            <a:ext cx="5176290" cy="5184576"/>
          </a:xfrm>
        </p:spPr>
        <p:txBody>
          <a:bodyPr>
            <a:noAutofit/>
          </a:bodyPr>
          <a:lstStyle/>
          <a:p>
            <a:pPr marL="514350" lvl="1" indent="-514350">
              <a:buFont typeface="+mj-lt"/>
              <a:buAutoNum type="arabicPeriod"/>
            </a:pPr>
            <a:r>
              <a:rPr lang="en-AU" sz="2000" dirty="0"/>
              <a:t>Bending of the hair cell </a:t>
            </a:r>
            <a:r>
              <a:rPr lang="en-AU" sz="2000" dirty="0" err="1"/>
              <a:t>stereocilia</a:t>
            </a:r>
            <a:r>
              <a:rPr lang="en-AU" sz="2000" dirty="0"/>
              <a:t> towards the </a:t>
            </a:r>
            <a:r>
              <a:rPr lang="en-AU" sz="2000" dirty="0" err="1"/>
              <a:t>kinocilium</a:t>
            </a:r>
            <a:r>
              <a:rPr lang="en-AU" sz="2000" dirty="0"/>
              <a:t> hyperpolarises the hair cell</a:t>
            </a:r>
            <a:endParaRPr lang="en-AU" sz="2000" dirty="0">
              <a:cs typeface="Times New Roman" panose="02020603050405020304" pitchFamily="18" charset="0"/>
            </a:endParaRPr>
          </a:p>
          <a:p>
            <a:pPr marL="514350" lvl="1" indent="-514350">
              <a:buFont typeface="+mj-lt"/>
              <a:buAutoNum type="arabicPeriod"/>
            </a:pPr>
            <a:r>
              <a:rPr lang="en-AU" sz="2000" dirty="0" smtClean="0"/>
              <a:t>When </a:t>
            </a:r>
            <a:r>
              <a:rPr lang="en-AU" sz="2000" dirty="0" err="1" smtClean="0"/>
              <a:t>stereocilia</a:t>
            </a:r>
            <a:r>
              <a:rPr lang="en-AU" sz="2000" dirty="0" smtClean="0"/>
              <a:t> </a:t>
            </a:r>
            <a:r>
              <a:rPr lang="en-AU" sz="2000" dirty="0"/>
              <a:t>move towards the </a:t>
            </a:r>
            <a:r>
              <a:rPr lang="en-AU" sz="2000" dirty="0" err="1"/>
              <a:t>kinocilium</a:t>
            </a:r>
            <a:r>
              <a:rPr lang="en-AU" sz="2000" dirty="0"/>
              <a:t> the tip links pull open mechanically-gated ion </a:t>
            </a:r>
            <a:r>
              <a:rPr lang="en-AU" sz="2000" dirty="0" smtClean="0"/>
              <a:t>channels</a:t>
            </a:r>
          </a:p>
          <a:p>
            <a:pPr marL="514350" lvl="1" indent="-514350">
              <a:buFont typeface="+mj-lt"/>
              <a:buAutoNum type="arabicPeriod"/>
            </a:pPr>
            <a:r>
              <a:rPr lang="en-AU" sz="2000" dirty="0" smtClean="0"/>
              <a:t>Opening of mechanically-gated ion channels allows influx of K</a:t>
            </a:r>
            <a:r>
              <a:rPr lang="en-AU" sz="2000" baseline="30000" dirty="0"/>
              <a:t>+</a:t>
            </a:r>
            <a:r>
              <a:rPr lang="en-AU" sz="2000" dirty="0"/>
              <a:t> </a:t>
            </a:r>
            <a:r>
              <a:rPr lang="en-AU" sz="2000" dirty="0" smtClean="0"/>
              <a:t> ions into </a:t>
            </a:r>
            <a:r>
              <a:rPr lang="en-AU" sz="2000" dirty="0"/>
              <a:t>the hair cell. </a:t>
            </a:r>
            <a:endParaRPr lang="en-AU" sz="2000" dirty="0" smtClean="0"/>
          </a:p>
          <a:p>
            <a:pPr marL="514350" lvl="1" indent="-514350">
              <a:buFont typeface="+mj-lt"/>
              <a:buAutoNum type="arabicPeriod"/>
            </a:pPr>
            <a:r>
              <a:rPr lang="en-AU" sz="2000" dirty="0" smtClean="0"/>
              <a:t>Endolymph </a:t>
            </a:r>
            <a:r>
              <a:rPr lang="en-AU" sz="2000" dirty="0"/>
              <a:t>surrounding the </a:t>
            </a:r>
            <a:r>
              <a:rPr lang="en-AU" sz="2000" dirty="0" err="1"/>
              <a:t>stereocilia</a:t>
            </a:r>
            <a:r>
              <a:rPr lang="en-AU" sz="2000" dirty="0"/>
              <a:t> is high in K</a:t>
            </a:r>
            <a:r>
              <a:rPr lang="en-AU" sz="2000" baseline="30000" dirty="0"/>
              <a:t>+</a:t>
            </a:r>
            <a:r>
              <a:rPr lang="en-AU" sz="2000" dirty="0"/>
              <a:t> compared to the inside of the hair </a:t>
            </a:r>
            <a:r>
              <a:rPr lang="en-AU" sz="2000" dirty="0" smtClean="0"/>
              <a:t>cell</a:t>
            </a:r>
          </a:p>
          <a:p>
            <a:pPr marL="514350" lvl="1" indent="-514350">
              <a:buFont typeface="+mj-lt"/>
              <a:buAutoNum type="arabicPeriod"/>
            </a:pPr>
            <a:r>
              <a:rPr lang="en-AU" sz="2000" dirty="0" smtClean="0"/>
              <a:t>Depolarisation of hair cells leads to endocytosis </a:t>
            </a:r>
            <a:r>
              <a:rPr lang="en-AU" sz="2000" dirty="0"/>
              <a:t>of vesicles containing </a:t>
            </a:r>
            <a:r>
              <a:rPr lang="en-AU" sz="2000" dirty="0" smtClean="0"/>
              <a:t>neurotransmitters</a:t>
            </a:r>
          </a:p>
        </p:txBody>
      </p:sp>
    </p:spTree>
    <p:custDataLst>
      <p:tags r:id="rId2"/>
    </p:custDataLst>
    <p:extLst>
      <p:ext uri="{BB962C8B-B14F-4D97-AF65-F5344CB8AC3E}">
        <p14:creationId xmlns:p14="http://schemas.microsoft.com/office/powerpoint/2010/main" val="340725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700808"/>
            <a:ext cx="8579296" cy="1728192"/>
          </a:xfrm>
        </p:spPr>
        <p:txBody>
          <a:bodyPr>
            <a:normAutofit fontScale="90000"/>
          </a:bodyPr>
          <a:lstStyle/>
          <a:p>
            <a:pPr algn="l"/>
            <a:r>
              <a:rPr lang="en-AU" sz="4000" dirty="0" smtClean="0"/>
              <a:t>Falls in Older People</a:t>
            </a:r>
            <a:r>
              <a:rPr lang="en-AU" sz="4000" dirty="0"/>
              <a:t/>
            </a:r>
            <a:br>
              <a:rPr lang="en-AU" sz="4000" dirty="0"/>
            </a:br>
            <a:r>
              <a:rPr lang="en-AU" sz="2400" dirty="0"/>
              <a:t>Impairment in which five sensorimotor and balance systems are</a:t>
            </a:r>
            <a:br>
              <a:rPr lang="en-AU" sz="2400" dirty="0"/>
            </a:br>
            <a:r>
              <a:rPr lang="en-AU" sz="2400" dirty="0"/>
              <a:t>independent risk factors for falls in large prospective studies of community-dwelling older </a:t>
            </a:r>
            <a:r>
              <a:rPr lang="en-AU" sz="2400" dirty="0" smtClean="0"/>
              <a:t>people?</a:t>
            </a:r>
            <a:r>
              <a:rPr lang="en-AU" sz="2800" dirty="0">
                <a:cs typeface="Times New Roman" panose="02020603050405020304" pitchFamily="18" charset="0"/>
              </a:rPr>
              <a:t/>
            </a:r>
            <a:br>
              <a:rPr lang="en-AU" sz="2800" dirty="0">
                <a:cs typeface="Times New Roman" panose="02020603050405020304" pitchFamily="18" charset="0"/>
              </a:rPr>
            </a:br>
            <a:r>
              <a:rPr lang="en-AU" sz="2400" dirty="0">
                <a:latin typeface="Times New Roman" panose="02020603050405020304" pitchFamily="18" charset="0"/>
                <a:cs typeface="Times New Roman" panose="02020603050405020304" pitchFamily="18" charset="0"/>
              </a:rPr>
              <a:t/>
            </a:r>
            <a:br>
              <a:rPr lang="en-AU" sz="2400" dirty="0">
                <a:latin typeface="Times New Roman" panose="02020603050405020304" pitchFamily="18" charset="0"/>
                <a:cs typeface="Times New Roman" panose="02020603050405020304" pitchFamily="18" charset="0"/>
              </a:rPr>
            </a:br>
            <a:r>
              <a:rPr lang="en-AU" sz="2400" dirty="0"/>
              <a:t/>
            </a:r>
            <a:br>
              <a:rPr lang="en-AU" sz="2400" dirty="0"/>
            </a:br>
            <a:r>
              <a:rPr lang="en-AU" sz="2400" dirty="0"/>
              <a:t/>
            </a:r>
            <a:br>
              <a:rPr lang="en-AU" sz="2400" dirty="0"/>
            </a:br>
            <a:r>
              <a:rPr lang="en-AU" sz="2400" dirty="0"/>
              <a:t/>
            </a:r>
            <a:br>
              <a:rPr lang="en-AU" sz="2400" dirty="0"/>
            </a:br>
            <a:r>
              <a:rPr lang="en-AU" sz="2800" dirty="0"/>
              <a:t/>
            </a:r>
            <a:br>
              <a:rPr lang="en-AU" sz="2800" dirty="0"/>
            </a:br>
            <a:r>
              <a:rPr lang="en-AU" sz="2400" dirty="0"/>
              <a:t/>
            </a:r>
            <a:br>
              <a:rPr lang="en-AU" sz="2400" dirty="0"/>
            </a:br>
            <a:r>
              <a:rPr lang="en-AU" dirty="0"/>
              <a:t/>
            </a:r>
            <a:br>
              <a:rPr lang="en-AU" dirty="0"/>
            </a:br>
            <a:endParaRPr lang="en-AU"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249832286"/>
              </p:ext>
            </p:extLst>
          </p:nvPr>
        </p:nvGraphicFramePr>
        <p:xfrm>
          <a:off x="5815630" y="2746048"/>
          <a:ext cx="3328370" cy="3744416"/>
        </p:xfrm>
        <a:graphic>
          <a:graphicData uri="http://schemas.openxmlformats.org/presentationml/2006/ole">
            <mc:AlternateContent xmlns:mc="http://schemas.openxmlformats.org/markup-compatibility/2006">
              <mc:Choice xmlns:v="urn:schemas-microsoft-com:vml" Requires="v">
                <p:oleObj spid="_x0000_s21518" name="Chart" r:id="rId8" imgW="4572000" imgH="5143500" progId="MSGraph.Chart.8">
                  <p:embed followColorScheme="full"/>
                </p:oleObj>
              </mc:Choice>
              <mc:Fallback>
                <p:oleObj name="Chart" r:id="rId8" imgW="4572000" imgH="5143500" progId="MSGraph.Chart.8">
                  <p:embed followColorScheme="full"/>
                  <p:pic>
                    <p:nvPicPr>
                      <p:cNvPr id="0" name="Picture 11"/>
                      <p:cNvPicPr>
                        <a:picLocks noChangeAspect="1" noChangeArrowheads="1"/>
                      </p:cNvPicPr>
                      <p:nvPr/>
                    </p:nvPicPr>
                    <p:blipFill>
                      <a:blip r:embed="rId9"/>
                      <a:srcRect/>
                      <a:stretch>
                        <a:fillRect/>
                      </a:stretch>
                    </p:blipFill>
                    <p:spPr bwMode="auto">
                      <a:xfrm>
                        <a:off x="5815630" y="2746048"/>
                        <a:ext cx="3328370" cy="3744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rShape1"/>
          <p:cNvSpPr/>
          <p:nvPr>
            <p:custDataLst>
              <p:tags r:id="rId4"/>
            </p:custDataLst>
          </p:nvPr>
        </p:nvSpPr>
        <p:spPr>
          <a:xfrm rot="10800000">
            <a:off x="-63538" y="5853749"/>
            <a:ext cx="584200" cy="584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PAnswers"/>
          <p:cNvSpPr>
            <a:spLocks noGrp="1"/>
          </p:cNvSpPr>
          <p:nvPr>
            <p:ph type="body" idx="1"/>
            <p:custDataLst>
              <p:tags r:id="rId5"/>
            </p:custDataLst>
          </p:nvPr>
        </p:nvSpPr>
        <p:spPr>
          <a:xfrm>
            <a:off x="403822" y="1772816"/>
            <a:ext cx="5176290" cy="5184576"/>
          </a:xfrm>
        </p:spPr>
        <p:txBody>
          <a:bodyPr>
            <a:noAutofit/>
          </a:bodyPr>
          <a:lstStyle/>
          <a:p>
            <a:pPr marL="514350" lvl="1" indent="-514350">
              <a:buFont typeface="+mj-lt"/>
              <a:buAutoNum type="arabicPeriod"/>
            </a:pPr>
            <a:r>
              <a:rPr lang="en-AU" sz="2000" dirty="0"/>
              <a:t>Vision, hearing, vestibular function, muscle strength and postural</a:t>
            </a:r>
            <a:br>
              <a:rPr lang="en-AU" sz="2000" dirty="0"/>
            </a:br>
            <a:r>
              <a:rPr lang="en-AU" sz="2000" dirty="0"/>
              <a:t>sway </a:t>
            </a:r>
            <a:endParaRPr lang="en-AU" sz="2000" dirty="0" smtClean="0"/>
          </a:p>
          <a:p>
            <a:pPr marL="514350" lvl="1" indent="-514350">
              <a:buFont typeface="+mj-lt"/>
              <a:buAutoNum type="arabicPeriod"/>
            </a:pPr>
            <a:r>
              <a:rPr lang="en-AU" sz="2000" dirty="0"/>
              <a:t>Vision, lower limb proprioception, nerve conduction time, lower limb</a:t>
            </a:r>
            <a:br>
              <a:rPr lang="en-AU" sz="2000" dirty="0"/>
            </a:br>
            <a:r>
              <a:rPr lang="en-AU" sz="2000" dirty="0"/>
              <a:t>muscle strength and postural </a:t>
            </a:r>
            <a:r>
              <a:rPr lang="en-AU" sz="2000" dirty="0" smtClean="0"/>
              <a:t>sway</a:t>
            </a:r>
          </a:p>
          <a:p>
            <a:pPr marL="514350" lvl="1" indent="-514350">
              <a:buFont typeface="+mj-lt"/>
              <a:buAutoNum type="arabicPeriod"/>
            </a:pPr>
            <a:r>
              <a:rPr lang="en-AU" sz="2000" dirty="0"/>
              <a:t>Vestibular function, lower limb proprioception, muscle power,</a:t>
            </a:r>
            <a:br>
              <a:rPr lang="en-AU" sz="2000" dirty="0"/>
            </a:br>
            <a:r>
              <a:rPr lang="en-AU" sz="2000" dirty="0"/>
              <a:t>reaction time and postural </a:t>
            </a:r>
            <a:r>
              <a:rPr lang="en-AU" sz="2000" dirty="0" smtClean="0"/>
              <a:t>sway</a:t>
            </a:r>
          </a:p>
          <a:p>
            <a:pPr marL="514350" lvl="1" indent="-514350">
              <a:buFont typeface="+mj-lt"/>
              <a:buAutoNum type="arabicPeriod"/>
            </a:pPr>
            <a:r>
              <a:rPr lang="en-AU" sz="2000" dirty="0"/>
              <a:t>Vision, tactile sensitivity, vestibular function,  reaction</a:t>
            </a:r>
            <a:br>
              <a:rPr lang="en-AU" sz="2000" dirty="0"/>
            </a:br>
            <a:r>
              <a:rPr lang="en-AU" sz="2000" dirty="0"/>
              <a:t>time and postural </a:t>
            </a:r>
            <a:r>
              <a:rPr lang="en-AU" sz="2000" dirty="0" smtClean="0"/>
              <a:t>sway</a:t>
            </a:r>
          </a:p>
          <a:p>
            <a:pPr marL="514350" lvl="1" indent="-514350">
              <a:buFont typeface="+mj-lt"/>
              <a:buAutoNum type="arabicPeriod"/>
            </a:pPr>
            <a:r>
              <a:rPr lang="en-AU" sz="2000" dirty="0"/>
              <a:t>Vision, lower limb proprioception, reaction time, lower limb muscle</a:t>
            </a:r>
            <a:br>
              <a:rPr lang="en-AU" sz="2000" dirty="0"/>
            </a:br>
            <a:r>
              <a:rPr lang="en-AU" sz="2000" dirty="0"/>
              <a:t>strength and postural sway</a:t>
            </a:r>
            <a:endParaRPr lang="en-AU" sz="2000" dirty="0">
              <a:cs typeface="Times New Roman" panose="02020603050405020304" pitchFamily="18" charset="0"/>
            </a:endParaRPr>
          </a:p>
        </p:txBody>
      </p:sp>
    </p:spTree>
    <p:custDataLst>
      <p:tags r:id="rId2"/>
    </p:custDataLst>
    <p:extLst>
      <p:ext uri="{BB962C8B-B14F-4D97-AF65-F5344CB8AC3E}">
        <p14:creationId xmlns:p14="http://schemas.microsoft.com/office/powerpoint/2010/main" val="37699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548680"/>
            <a:ext cx="8579296" cy="1584176"/>
          </a:xfrm>
        </p:spPr>
        <p:txBody>
          <a:bodyPr>
            <a:normAutofit fontScale="90000"/>
          </a:bodyPr>
          <a:lstStyle/>
          <a:p>
            <a:pPr algn="l"/>
            <a:r>
              <a:rPr lang="en-AU" sz="4000" dirty="0" smtClean="0"/>
              <a:t>Pharmacology - Opioids</a:t>
            </a:r>
            <a:r>
              <a:rPr lang="en-AU" dirty="0" smtClean="0"/>
              <a:t/>
            </a:r>
            <a:br>
              <a:rPr lang="en-AU" dirty="0" smtClean="0"/>
            </a:br>
            <a:r>
              <a:rPr lang="en-AU" sz="3100" dirty="0"/>
              <a:t>Which ONE of the following statements regarding morphine is </a:t>
            </a:r>
            <a:r>
              <a:rPr lang="en-AU" sz="3100" cap="all" dirty="0"/>
              <a:t>most correct</a:t>
            </a:r>
            <a:r>
              <a:rPr lang="en-AU" sz="3100" dirty="0"/>
              <a:t>?</a:t>
            </a:r>
            <a:r>
              <a:rPr lang="en-AU" sz="2400" dirty="0"/>
              <a:t/>
            </a:r>
            <a:br>
              <a:rPr lang="en-AU" sz="2400" dirty="0"/>
            </a:br>
            <a:r>
              <a:rPr lang="en-AU" dirty="0"/>
              <a:t/>
            </a:r>
            <a:br>
              <a:rPr lang="en-AU" dirty="0"/>
            </a:br>
            <a:endParaRPr lang="en-AU"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3995867685"/>
              </p:ext>
            </p:extLst>
          </p:nvPr>
        </p:nvGraphicFramePr>
        <p:xfrm>
          <a:off x="5148064" y="2636912"/>
          <a:ext cx="3712413" cy="4176464"/>
        </p:xfrm>
        <a:graphic>
          <a:graphicData uri="http://schemas.openxmlformats.org/presentationml/2006/ole">
            <mc:AlternateContent xmlns:mc="http://schemas.openxmlformats.org/markup-compatibility/2006">
              <mc:Choice xmlns:v="urn:schemas-microsoft-com:vml" Requires="v">
                <p:oleObj spid="_x0000_s8245" name="Chart" r:id="rId7" imgW="4572000" imgH="5143500" progId="MSGraph.Chart.8">
                  <p:embed followColorScheme="full"/>
                </p:oleObj>
              </mc:Choice>
              <mc:Fallback>
                <p:oleObj name="Chart" r:id="rId7" imgW="4572000" imgH="5143500" progId="MSGraph.Chart.8">
                  <p:embed followColorScheme="full"/>
                  <p:pic>
                    <p:nvPicPr>
                      <p:cNvPr id="0" name="Picture 50"/>
                      <p:cNvPicPr>
                        <a:picLocks noChangeAspect="1" noChangeArrowheads="1"/>
                      </p:cNvPicPr>
                      <p:nvPr/>
                    </p:nvPicPr>
                    <p:blipFill>
                      <a:blip r:embed="rId8"/>
                      <a:srcRect/>
                      <a:stretch>
                        <a:fillRect/>
                      </a:stretch>
                    </p:blipFill>
                    <p:spPr bwMode="auto">
                      <a:xfrm>
                        <a:off x="5148064" y="2636912"/>
                        <a:ext cx="3712413" cy="41764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rShape1"/>
          <p:cNvSpPr/>
          <p:nvPr>
            <p:custDataLst>
              <p:tags r:id="rId4"/>
            </p:custDataLst>
          </p:nvPr>
        </p:nvSpPr>
        <p:spPr>
          <a:xfrm rot="10800000">
            <a:off x="107504" y="2924944"/>
            <a:ext cx="413158" cy="442909"/>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PAnswers"/>
          <p:cNvSpPr>
            <a:spLocks noGrp="1"/>
          </p:cNvSpPr>
          <p:nvPr>
            <p:ph type="body" idx="1"/>
            <p:custDataLst>
              <p:tags r:id="rId5"/>
            </p:custDataLst>
          </p:nvPr>
        </p:nvSpPr>
        <p:spPr>
          <a:xfrm>
            <a:off x="403822" y="1844824"/>
            <a:ext cx="4312194" cy="4896544"/>
          </a:xfrm>
        </p:spPr>
        <p:txBody>
          <a:bodyPr>
            <a:noAutofit/>
          </a:bodyPr>
          <a:lstStyle/>
          <a:p>
            <a:pPr marL="514350" lvl="0" indent="-514350">
              <a:buFont typeface="Arial" panose="020B0604020202020204" pitchFamily="34" charset="0"/>
              <a:buAutoNum type="arabicPeriod"/>
            </a:pPr>
            <a:r>
              <a:rPr lang="en-AU" sz="2000" dirty="0" smtClean="0"/>
              <a:t>Side </a:t>
            </a:r>
            <a:r>
              <a:rPr lang="en-AU" sz="2000" dirty="0"/>
              <a:t>effects can include sedation, </a:t>
            </a:r>
            <a:r>
              <a:rPr lang="en-AU" sz="2000" dirty="0" smtClean="0"/>
              <a:t>respiratory </a:t>
            </a:r>
            <a:r>
              <a:rPr lang="en-AU" sz="2000" dirty="0"/>
              <a:t>depression and </a:t>
            </a:r>
            <a:r>
              <a:rPr lang="en-AU" sz="2000" dirty="0" smtClean="0"/>
              <a:t>tachycardia</a:t>
            </a:r>
          </a:p>
          <a:p>
            <a:pPr marL="514350" lvl="0" indent="-514350">
              <a:buFont typeface="Arial" panose="020B0604020202020204" pitchFamily="34" charset="0"/>
              <a:buAutoNum type="arabicPeriod"/>
            </a:pPr>
            <a:r>
              <a:rPr lang="en-AU" sz="2000" dirty="0" smtClean="0"/>
              <a:t>It </a:t>
            </a:r>
            <a:r>
              <a:rPr lang="en-AU" sz="2000" dirty="0"/>
              <a:t>activates descending pathways which have an inhibitory effect on dorsal horn </a:t>
            </a:r>
            <a:r>
              <a:rPr lang="en-AU" sz="2000" dirty="0" smtClean="0"/>
              <a:t>transmission</a:t>
            </a:r>
          </a:p>
          <a:p>
            <a:pPr marL="514350" lvl="0" indent="-514350">
              <a:buFont typeface="Arial" panose="020B0604020202020204" pitchFamily="34" charset="0"/>
              <a:buAutoNum type="arabicPeriod"/>
            </a:pPr>
            <a:r>
              <a:rPr lang="en-AU" sz="2000" dirty="0" smtClean="0"/>
              <a:t>Liver </a:t>
            </a:r>
            <a:r>
              <a:rPr lang="en-AU" sz="2000" dirty="0"/>
              <a:t>disease can result in a shorter </a:t>
            </a:r>
            <a:r>
              <a:rPr lang="en-AU" sz="2000" dirty="0" smtClean="0"/>
              <a:t>half-life</a:t>
            </a:r>
          </a:p>
          <a:p>
            <a:pPr marL="514350" lvl="0" indent="-514350">
              <a:buFont typeface="Arial" panose="020B0604020202020204" pitchFamily="34" charset="0"/>
              <a:buAutoNum type="arabicPeriod"/>
            </a:pPr>
            <a:r>
              <a:rPr lang="en-AU" sz="2000" dirty="0" smtClean="0"/>
              <a:t>Morphine-3-glucoronide </a:t>
            </a:r>
            <a:r>
              <a:rPr lang="en-AU" sz="2000" dirty="0"/>
              <a:t>is an active metabolite and contributes to the analgesic effect </a:t>
            </a:r>
            <a:endParaRPr lang="en-AU" sz="2000" dirty="0" smtClean="0"/>
          </a:p>
          <a:p>
            <a:pPr marL="514350" lvl="0" indent="-514350">
              <a:buFont typeface="Arial" panose="020B0604020202020204" pitchFamily="34" charset="0"/>
              <a:buAutoNum type="arabicPeriod"/>
            </a:pPr>
            <a:r>
              <a:rPr lang="en-AU" sz="2000" dirty="0" smtClean="0"/>
              <a:t>It </a:t>
            </a:r>
            <a:r>
              <a:rPr lang="en-AU" sz="2000" dirty="0"/>
              <a:t>is used therapeutically as an anti-diarrhoeal</a:t>
            </a:r>
          </a:p>
        </p:txBody>
      </p:sp>
    </p:spTree>
    <p:custDataLst>
      <p:tags r:id="rId2"/>
    </p:custDataLst>
    <p:extLst>
      <p:ext uri="{BB962C8B-B14F-4D97-AF65-F5344CB8AC3E}">
        <p14:creationId xmlns:p14="http://schemas.microsoft.com/office/powerpoint/2010/main" val="210364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Question"/>
          <p:cNvSpPr>
            <a:spLocks noGrp="1"/>
          </p:cNvSpPr>
          <p:nvPr>
            <p:ph type="title"/>
          </p:nvPr>
        </p:nvSpPr>
        <p:spPr>
          <a:xfrm>
            <a:off x="457200" y="989856"/>
            <a:ext cx="8229600" cy="1143000"/>
          </a:xfrm>
        </p:spPr>
        <p:txBody>
          <a:bodyPr>
            <a:normAutofit fontScale="90000"/>
          </a:bodyPr>
          <a:lstStyle/>
          <a:p>
            <a:pPr algn="l"/>
            <a:r>
              <a:rPr lang="en-AU" sz="4000" dirty="0" smtClean="0"/>
              <a:t>Pharmacology - Opioids</a:t>
            </a:r>
            <a:r>
              <a:rPr lang="en-AU" dirty="0" smtClean="0"/>
              <a:t/>
            </a:r>
            <a:br>
              <a:rPr lang="en-AU" dirty="0" smtClean="0"/>
            </a:br>
            <a:r>
              <a:rPr lang="en-AU" sz="3100" dirty="0"/>
              <a:t>Which ONE of the following statements regarding morphine is </a:t>
            </a:r>
            <a:r>
              <a:rPr lang="en-AU" sz="3100" cap="all" dirty="0"/>
              <a:t>most correct</a:t>
            </a:r>
            <a:r>
              <a:rPr lang="en-AU" sz="3100" dirty="0"/>
              <a:t>?</a:t>
            </a:r>
            <a:r>
              <a:rPr lang="en-AU" sz="2400" dirty="0"/>
              <a:t/>
            </a:r>
            <a:br>
              <a:rPr lang="en-AU" sz="2400" dirty="0"/>
            </a:br>
            <a:r>
              <a:rPr lang="en-AU" dirty="0"/>
              <a:t/>
            </a:r>
            <a:br>
              <a:rPr lang="en-AU" dirty="0"/>
            </a:br>
            <a:endParaRPr lang="en-AU" dirty="0"/>
          </a:p>
        </p:txBody>
      </p:sp>
      <p:sp>
        <p:nvSpPr>
          <p:cNvPr id="5" name="TPAnswers"/>
          <p:cNvSpPr>
            <a:spLocks noGrp="1"/>
          </p:cNvSpPr>
          <p:nvPr>
            <p:ph type="body" idx="1"/>
            <p:custDataLst>
              <p:tags r:id="rId2"/>
            </p:custDataLst>
          </p:nvPr>
        </p:nvSpPr>
        <p:spPr>
          <a:xfrm>
            <a:off x="395536" y="1772816"/>
            <a:ext cx="8136904" cy="4896544"/>
          </a:xfrm>
        </p:spPr>
        <p:txBody>
          <a:bodyPr>
            <a:noAutofit/>
          </a:bodyPr>
          <a:lstStyle/>
          <a:p>
            <a:pPr marL="514350" lvl="0" indent="-514350">
              <a:buFont typeface="Arial" panose="020B0604020202020204" pitchFamily="34" charset="0"/>
              <a:buAutoNum type="arabicPeriod"/>
            </a:pPr>
            <a:r>
              <a:rPr lang="en-AU" sz="2000" dirty="0" smtClean="0"/>
              <a:t>Side </a:t>
            </a:r>
            <a:r>
              <a:rPr lang="en-AU" sz="2000" dirty="0"/>
              <a:t>effects can include sedation, </a:t>
            </a:r>
            <a:r>
              <a:rPr lang="en-AU" sz="2000" dirty="0" smtClean="0"/>
              <a:t>respiratory </a:t>
            </a:r>
            <a:r>
              <a:rPr lang="en-AU" sz="2000" dirty="0"/>
              <a:t>depression and </a:t>
            </a:r>
            <a:r>
              <a:rPr lang="en-AU" sz="2000" dirty="0" smtClean="0"/>
              <a:t>tachycardia - </a:t>
            </a:r>
            <a:r>
              <a:rPr lang="en-AU" sz="2000" dirty="0">
                <a:solidFill>
                  <a:srgbClr val="FF0000"/>
                </a:solidFill>
              </a:rPr>
              <a:t>side effects of morphine include </a:t>
            </a:r>
            <a:r>
              <a:rPr lang="en-AU" sz="2000" dirty="0" smtClean="0">
                <a:solidFill>
                  <a:srgbClr val="FF0000"/>
                </a:solidFill>
              </a:rPr>
              <a:t>bradycardia, not tachycardia</a:t>
            </a:r>
          </a:p>
          <a:p>
            <a:pPr marL="514350" lvl="0" indent="-514350">
              <a:buFont typeface="Arial" panose="020B0604020202020204" pitchFamily="34" charset="0"/>
              <a:buAutoNum type="arabicPeriod"/>
            </a:pPr>
            <a:r>
              <a:rPr lang="en-AU" sz="2000" dirty="0" smtClean="0">
                <a:solidFill>
                  <a:srgbClr val="00B050"/>
                </a:solidFill>
              </a:rPr>
              <a:t>It </a:t>
            </a:r>
            <a:r>
              <a:rPr lang="en-AU" sz="2000" dirty="0">
                <a:solidFill>
                  <a:srgbClr val="00B050"/>
                </a:solidFill>
              </a:rPr>
              <a:t>activates descending pathways which have an inhibitory effect on dorsal horn </a:t>
            </a:r>
            <a:r>
              <a:rPr lang="en-AU" sz="2000" dirty="0" smtClean="0">
                <a:solidFill>
                  <a:srgbClr val="00B050"/>
                </a:solidFill>
              </a:rPr>
              <a:t>transmission</a:t>
            </a:r>
          </a:p>
          <a:p>
            <a:pPr marL="514350" lvl="0" indent="-514350">
              <a:buFont typeface="Arial" panose="020B0604020202020204" pitchFamily="34" charset="0"/>
              <a:buAutoNum type="arabicPeriod"/>
            </a:pPr>
            <a:r>
              <a:rPr lang="en-AU" sz="2000" dirty="0" smtClean="0"/>
              <a:t>Liver </a:t>
            </a:r>
            <a:r>
              <a:rPr lang="en-AU" sz="2000" dirty="0"/>
              <a:t>disease can result in a shorter </a:t>
            </a:r>
            <a:r>
              <a:rPr lang="en-AU" sz="2000" dirty="0" smtClean="0"/>
              <a:t>half-life - </a:t>
            </a:r>
            <a:r>
              <a:rPr lang="en-AU" sz="2000" dirty="0">
                <a:solidFill>
                  <a:srgbClr val="FF0000"/>
                </a:solidFill>
              </a:rPr>
              <a:t>liver disease will result in increased </a:t>
            </a:r>
            <a:r>
              <a:rPr lang="en-AU" sz="2000" dirty="0" smtClean="0">
                <a:solidFill>
                  <a:srgbClr val="FF0000"/>
                </a:solidFill>
              </a:rPr>
              <a:t>concentration </a:t>
            </a:r>
            <a:r>
              <a:rPr lang="en-AU" sz="2000" dirty="0">
                <a:solidFill>
                  <a:srgbClr val="FF0000"/>
                </a:solidFill>
              </a:rPr>
              <a:t>of the drug in the body</a:t>
            </a:r>
            <a:endParaRPr lang="en-AU" sz="2000" dirty="0" smtClean="0">
              <a:solidFill>
                <a:srgbClr val="FF0000"/>
              </a:solidFill>
            </a:endParaRPr>
          </a:p>
          <a:p>
            <a:pPr marL="514350" lvl="0" indent="-514350">
              <a:buFont typeface="Arial" panose="020B0604020202020204" pitchFamily="34" charset="0"/>
              <a:buAutoNum type="arabicPeriod"/>
            </a:pPr>
            <a:r>
              <a:rPr lang="en-AU" sz="2000" dirty="0" smtClean="0"/>
              <a:t>Morphine-3-glucoronide </a:t>
            </a:r>
            <a:r>
              <a:rPr lang="en-AU" sz="2000" dirty="0"/>
              <a:t>is an active metabolite and contributes to the analgesic effect </a:t>
            </a:r>
            <a:r>
              <a:rPr lang="en-AU" sz="2000" dirty="0" smtClean="0"/>
              <a:t> - </a:t>
            </a:r>
            <a:r>
              <a:rPr lang="en-AU" sz="2000" dirty="0" smtClean="0">
                <a:solidFill>
                  <a:srgbClr val="FF0000"/>
                </a:solidFill>
              </a:rPr>
              <a:t>this is </a:t>
            </a:r>
            <a:r>
              <a:rPr lang="en-AU" sz="2000" dirty="0">
                <a:solidFill>
                  <a:srgbClr val="FF0000"/>
                </a:solidFill>
              </a:rPr>
              <a:t>a largely inactive </a:t>
            </a:r>
            <a:r>
              <a:rPr lang="en-AU" sz="2000" dirty="0" smtClean="0">
                <a:solidFill>
                  <a:srgbClr val="FF0000"/>
                </a:solidFill>
              </a:rPr>
              <a:t>metabolite (morphine-6-glucoronide </a:t>
            </a:r>
            <a:r>
              <a:rPr lang="en-AU" sz="2000" dirty="0">
                <a:solidFill>
                  <a:srgbClr val="FF0000"/>
                </a:solidFill>
              </a:rPr>
              <a:t>is an active </a:t>
            </a:r>
            <a:r>
              <a:rPr lang="en-AU" sz="2000" dirty="0" smtClean="0">
                <a:solidFill>
                  <a:srgbClr val="FF0000"/>
                </a:solidFill>
              </a:rPr>
              <a:t>metabolite)</a:t>
            </a:r>
          </a:p>
          <a:p>
            <a:pPr marL="514350" lvl="0" indent="-514350">
              <a:buFont typeface="Arial" panose="020B0604020202020204" pitchFamily="34" charset="0"/>
              <a:buAutoNum type="arabicPeriod"/>
            </a:pPr>
            <a:r>
              <a:rPr lang="en-AU" sz="2000" dirty="0" smtClean="0"/>
              <a:t>It </a:t>
            </a:r>
            <a:r>
              <a:rPr lang="en-AU" sz="2000" dirty="0"/>
              <a:t>is used therapeutically as an </a:t>
            </a:r>
            <a:r>
              <a:rPr lang="en-AU" sz="2000" dirty="0" smtClean="0"/>
              <a:t>anti-diarrhoeal - </a:t>
            </a:r>
            <a:r>
              <a:rPr lang="en-AU" sz="2000" dirty="0">
                <a:solidFill>
                  <a:srgbClr val="FF0000"/>
                </a:solidFill>
              </a:rPr>
              <a:t>only opioids with low potency are used as anti-</a:t>
            </a:r>
            <a:r>
              <a:rPr lang="en-AU" sz="2000" dirty="0" err="1">
                <a:solidFill>
                  <a:srgbClr val="FF0000"/>
                </a:solidFill>
              </a:rPr>
              <a:t>diarrhoeals</a:t>
            </a:r>
            <a:endParaRPr lang="en-AU" sz="2000" dirty="0">
              <a:solidFill>
                <a:srgbClr val="FF0000"/>
              </a:solidFill>
            </a:endParaRPr>
          </a:p>
        </p:txBody>
      </p:sp>
    </p:spTree>
    <p:custDataLst>
      <p:tags r:id="rId1"/>
    </p:custDataLst>
    <p:extLst>
      <p:ext uri="{BB962C8B-B14F-4D97-AF65-F5344CB8AC3E}">
        <p14:creationId xmlns:p14="http://schemas.microsoft.com/office/powerpoint/2010/main" val="550732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844824"/>
            <a:ext cx="8579296" cy="1728192"/>
          </a:xfrm>
        </p:spPr>
        <p:txBody>
          <a:bodyPr>
            <a:normAutofit fontScale="90000"/>
          </a:bodyPr>
          <a:lstStyle/>
          <a:p>
            <a:pPr algn="l"/>
            <a:r>
              <a:rPr lang="en-AU" sz="4000" dirty="0" smtClean="0"/>
              <a:t>Cancer – Diagnosis</a:t>
            </a:r>
            <a:r>
              <a:rPr lang="en-AU" sz="4000" dirty="0"/>
              <a:t/>
            </a:r>
            <a:br>
              <a:rPr lang="en-AU" sz="4000" dirty="0"/>
            </a:br>
            <a:r>
              <a:rPr lang="en-AU" sz="2800" dirty="0"/>
              <a:t>Which ONE of the following investigations is needed to establish a diagnosis of cancer? </a:t>
            </a:r>
            <a:br>
              <a:rPr lang="en-AU" sz="2800" dirty="0"/>
            </a:br>
            <a:r>
              <a:rPr lang="en-AU" sz="2800" dirty="0">
                <a:cs typeface="Times New Roman" panose="02020603050405020304" pitchFamily="18" charset="0"/>
              </a:rPr>
              <a:t/>
            </a:r>
            <a:br>
              <a:rPr lang="en-AU" sz="2800" dirty="0">
                <a:cs typeface="Times New Roman" panose="02020603050405020304" pitchFamily="18" charset="0"/>
              </a:rPr>
            </a:br>
            <a:r>
              <a:rPr lang="en-AU" sz="2400" dirty="0">
                <a:latin typeface="Times New Roman" panose="02020603050405020304" pitchFamily="18" charset="0"/>
                <a:cs typeface="Times New Roman" panose="02020603050405020304" pitchFamily="18" charset="0"/>
              </a:rPr>
              <a:t/>
            </a:r>
            <a:br>
              <a:rPr lang="en-AU" sz="2400" dirty="0">
                <a:latin typeface="Times New Roman" panose="02020603050405020304" pitchFamily="18" charset="0"/>
                <a:cs typeface="Times New Roman" panose="02020603050405020304" pitchFamily="18" charset="0"/>
              </a:rPr>
            </a:br>
            <a:r>
              <a:rPr lang="en-AU" sz="2400" dirty="0"/>
              <a:t/>
            </a:r>
            <a:br>
              <a:rPr lang="en-AU" sz="2400" dirty="0"/>
            </a:br>
            <a:r>
              <a:rPr lang="en-AU" sz="2400" dirty="0"/>
              <a:t/>
            </a:r>
            <a:br>
              <a:rPr lang="en-AU" sz="2400" dirty="0"/>
            </a:br>
            <a:r>
              <a:rPr lang="en-AU" sz="2400" dirty="0"/>
              <a:t/>
            </a:r>
            <a:br>
              <a:rPr lang="en-AU" sz="2400" dirty="0"/>
            </a:br>
            <a:r>
              <a:rPr lang="en-AU" sz="2800" dirty="0"/>
              <a:t/>
            </a:r>
            <a:br>
              <a:rPr lang="en-AU" sz="2800" dirty="0"/>
            </a:br>
            <a:r>
              <a:rPr lang="en-AU" sz="2400" dirty="0"/>
              <a:t/>
            </a:r>
            <a:br>
              <a:rPr lang="en-AU" sz="2400" dirty="0"/>
            </a:br>
            <a:r>
              <a:rPr lang="en-AU" dirty="0"/>
              <a:t/>
            </a:r>
            <a:br>
              <a:rPr lang="en-AU" dirty="0"/>
            </a:br>
            <a:endParaRPr lang="en-AU"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3170887283"/>
              </p:ext>
            </p:extLst>
          </p:nvPr>
        </p:nvGraphicFramePr>
        <p:xfrm>
          <a:off x="5815630" y="2746048"/>
          <a:ext cx="3328370" cy="3744416"/>
        </p:xfrm>
        <a:graphic>
          <a:graphicData uri="http://schemas.openxmlformats.org/presentationml/2006/ole">
            <mc:AlternateContent xmlns:mc="http://schemas.openxmlformats.org/markup-compatibility/2006">
              <mc:Choice xmlns:v="urn:schemas-microsoft-com:vml" Requires="v">
                <p:oleObj spid="_x0000_s16414" name="Chart" r:id="rId8" imgW="4572000" imgH="5143500" progId="MSGraph.Chart.8">
                  <p:embed followColorScheme="full"/>
                </p:oleObj>
              </mc:Choice>
              <mc:Fallback>
                <p:oleObj name="Chart" r:id="rId8" imgW="4572000" imgH="5143500" progId="MSGraph.Chart.8">
                  <p:embed followColorScheme="full"/>
                  <p:pic>
                    <p:nvPicPr>
                      <p:cNvPr id="0" name="Picture 27"/>
                      <p:cNvPicPr>
                        <a:picLocks noChangeAspect="1" noChangeArrowheads="1"/>
                      </p:cNvPicPr>
                      <p:nvPr/>
                    </p:nvPicPr>
                    <p:blipFill>
                      <a:blip r:embed="rId9"/>
                      <a:srcRect/>
                      <a:stretch>
                        <a:fillRect/>
                      </a:stretch>
                    </p:blipFill>
                    <p:spPr bwMode="auto">
                      <a:xfrm>
                        <a:off x="5815630" y="2746048"/>
                        <a:ext cx="3328370" cy="3744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rShape1"/>
          <p:cNvSpPr/>
          <p:nvPr>
            <p:custDataLst>
              <p:tags r:id="rId4"/>
            </p:custDataLst>
          </p:nvPr>
        </p:nvSpPr>
        <p:spPr>
          <a:xfrm rot="10800000">
            <a:off x="107504" y="3140968"/>
            <a:ext cx="339498" cy="36004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PAnswers"/>
          <p:cNvSpPr>
            <a:spLocks noGrp="1"/>
          </p:cNvSpPr>
          <p:nvPr>
            <p:ph type="body" idx="1"/>
            <p:custDataLst>
              <p:tags r:id="rId5"/>
            </p:custDataLst>
          </p:nvPr>
        </p:nvSpPr>
        <p:spPr>
          <a:xfrm>
            <a:off x="403822" y="2636912"/>
            <a:ext cx="5176290" cy="5040560"/>
          </a:xfrm>
        </p:spPr>
        <p:txBody>
          <a:bodyPr>
            <a:noAutofit/>
          </a:bodyPr>
          <a:lstStyle/>
          <a:p>
            <a:pPr marL="514350" lvl="1" indent="-514350">
              <a:buFont typeface="+mj-lt"/>
              <a:buAutoNum type="arabicPeriod"/>
            </a:pPr>
            <a:r>
              <a:rPr lang="en-AU" sz="2400" dirty="0" smtClean="0">
                <a:cs typeface="Times New Roman" panose="02020603050405020304" pitchFamily="18" charset="0"/>
              </a:rPr>
              <a:t>Tumour markers</a:t>
            </a:r>
          </a:p>
          <a:p>
            <a:pPr marL="514350" lvl="1" indent="-514350">
              <a:buFont typeface="+mj-lt"/>
              <a:buAutoNum type="arabicPeriod"/>
            </a:pPr>
            <a:r>
              <a:rPr lang="en-AU" sz="2400" dirty="0" smtClean="0">
                <a:cs typeface="Times New Roman" panose="02020603050405020304" pitchFamily="18" charset="0"/>
              </a:rPr>
              <a:t>Biopsy</a:t>
            </a:r>
          </a:p>
          <a:p>
            <a:pPr marL="514350" lvl="1" indent="-514350">
              <a:buFont typeface="+mj-lt"/>
              <a:buAutoNum type="arabicPeriod"/>
            </a:pPr>
            <a:r>
              <a:rPr lang="en-AU" sz="2400" dirty="0" smtClean="0">
                <a:cs typeface="Times New Roman" panose="02020603050405020304" pitchFamily="18" charset="0"/>
              </a:rPr>
              <a:t>CT Scan</a:t>
            </a:r>
          </a:p>
          <a:p>
            <a:pPr marL="514350" lvl="1" indent="-514350">
              <a:buFont typeface="+mj-lt"/>
              <a:buAutoNum type="arabicPeriod"/>
            </a:pPr>
            <a:r>
              <a:rPr lang="en-AU" sz="2400" dirty="0" smtClean="0">
                <a:cs typeface="Times New Roman" panose="02020603050405020304" pitchFamily="18" charset="0"/>
              </a:rPr>
              <a:t>PET Scan</a:t>
            </a:r>
          </a:p>
        </p:txBody>
      </p:sp>
    </p:spTree>
    <p:custDataLst>
      <p:tags r:id="rId2"/>
    </p:custDataLst>
    <p:extLst>
      <p:ext uri="{BB962C8B-B14F-4D97-AF65-F5344CB8AC3E}">
        <p14:creationId xmlns:p14="http://schemas.microsoft.com/office/powerpoint/2010/main" val="380359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92088"/>
          </a:xfrm>
        </p:spPr>
        <p:txBody>
          <a:bodyPr>
            <a:normAutofit/>
          </a:bodyPr>
          <a:lstStyle/>
          <a:p>
            <a:r>
              <a:rPr lang="en-AU" dirty="0" smtClean="0"/>
              <a:t>Cancer - Diagnosis</a:t>
            </a:r>
            <a:endParaRPr lang="en-AU" dirty="0"/>
          </a:p>
        </p:txBody>
      </p:sp>
      <p:sp>
        <p:nvSpPr>
          <p:cNvPr id="3" name="Content Placeholder 2"/>
          <p:cNvSpPr>
            <a:spLocks noGrp="1"/>
          </p:cNvSpPr>
          <p:nvPr>
            <p:ph idx="1"/>
          </p:nvPr>
        </p:nvSpPr>
        <p:spPr>
          <a:xfrm>
            <a:off x="457200" y="980728"/>
            <a:ext cx="8229600" cy="5145435"/>
          </a:xfrm>
        </p:spPr>
        <p:txBody>
          <a:bodyPr>
            <a:normAutofit fontScale="25000" lnSpcReduction="20000"/>
          </a:bodyPr>
          <a:lstStyle/>
          <a:p>
            <a:pPr marL="0" indent="0">
              <a:buNone/>
            </a:pPr>
            <a:r>
              <a:rPr lang="en-AU" sz="9600" dirty="0"/>
              <a:t>Which ONE of the following investigations is needed to establish a diagnosis of cancer? </a:t>
            </a:r>
          </a:p>
          <a:p>
            <a:pPr marL="0" indent="0">
              <a:buNone/>
            </a:pPr>
            <a:endParaRPr lang="en-AU" dirty="0" smtClean="0"/>
          </a:p>
          <a:p>
            <a:pPr marL="914400" indent="-914400">
              <a:lnSpc>
                <a:spcPct val="120000"/>
              </a:lnSpc>
              <a:buFont typeface="+mj-lt"/>
              <a:buAutoNum type="alphaUcPeriod"/>
            </a:pPr>
            <a:r>
              <a:rPr lang="en-AU" sz="6400" dirty="0" smtClean="0"/>
              <a:t>Tumour </a:t>
            </a:r>
            <a:r>
              <a:rPr lang="en-AU" sz="6400" dirty="0"/>
              <a:t>markers </a:t>
            </a:r>
            <a:r>
              <a:rPr lang="en-AU" sz="6400" dirty="0" smtClean="0"/>
              <a:t>- </a:t>
            </a:r>
            <a:r>
              <a:rPr lang="en-AU" sz="6400" dirty="0" smtClean="0">
                <a:solidFill>
                  <a:srgbClr val="FF0000"/>
                </a:solidFill>
              </a:rPr>
              <a:t>Incorrect</a:t>
            </a:r>
            <a:r>
              <a:rPr lang="en-AU" sz="6400" dirty="0">
                <a:solidFill>
                  <a:srgbClr val="FF0000"/>
                </a:solidFill>
              </a:rPr>
              <a:t>. Used as an adjunct to other investigations in primary diagnosis in some cancers, but are not required to establish a diagnosis. They are more useful in the evaluation of how well a patient has responded to treatment and to check for </a:t>
            </a:r>
            <a:r>
              <a:rPr lang="en-AU" sz="6400" dirty="0" smtClean="0">
                <a:solidFill>
                  <a:srgbClr val="FF0000"/>
                </a:solidFill>
              </a:rPr>
              <a:t>recurrence</a:t>
            </a:r>
          </a:p>
          <a:p>
            <a:pPr marL="914400" indent="-914400">
              <a:lnSpc>
                <a:spcPct val="120000"/>
              </a:lnSpc>
              <a:buFont typeface="+mj-lt"/>
              <a:buAutoNum type="alphaUcPeriod"/>
            </a:pPr>
            <a:endParaRPr lang="en-AU" sz="6400" dirty="0" smtClean="0"/>
          </a:p>
          <a:p>
            <a:pPr marL="914400" indent="-914400">
              <a:lnSpc>
                <a:spcPct val="120000"/>
              </a:lnSpc>
              <a:buFont typeface="+mj-lt"/>
              <a:buAutoNum type="alphaUcPeriod"/>
            </a:pPr>
            <a:r>
              <a:rPr lang="en-AU" sz="6400" dirty="0" smtClean="0"/>
              <a:t>Biopsy</a:t>
            </a:r>
            <a:r>
              <a:rPr lang="en-AU" sz="6400" dirty="0"/>
              <a:t> </a:t>
            </a:r>
            <a:r>
              <a:rPr lang="en-AU" sz="6400" dirty="0" smtClean="0"/>
              <a:t>-   </a:t>
            </a:r>
            <a:r>
              <a:rPr lang="en-AU" sz="6400" dirty="0" smtClean="0">
                <a:solidFill>
                  <a:srgbClr val="00B050"/>
                </a:solidFill>
              </a:rPr>
              <a:t>Correct: </a:t>
            </a:r>
            <a:r>
              <a:rPr lang="en-AU" sz="6400" dirty="0">
                <a:solidFill>
                  <a:srgbClr val="00B050"/>
                </a:solidFill>
              </a:rPr>
              <a:t>Pathological confirmation is needed to establish a diagnosis of cancer. A biopsy is required to provide definitive tissue diagnosis. A biopsy can be fine-needle aspirate biopsy, core biopsy, or excision biopsy. There are very few circumstances where the diagnosis of malignancy is made in the absence of pathological </a:t>
            </a:r>
            <a:r>
              <a:rPr lang="en-AU" sz="6400" dirty="0" smtClean="0">
                <a:solidFill>
                  <a:srgbClr val="00B050"/>
                </a:solidFill>
              </a:rPr>
              <a:t>confirmation</a:t>
            </a:r>
            <a:endParaRPr lang="en-AU" sz="6400" dirty="0">
              <a:solidFill>
                <a:srgbClr val="00B050"/>
              </a:solidFill>
            </a:endParaRPr>
          </a:p>
          <a:p>
            <a:pPr marL="914400" indent="-914400">
              <a:lnSpc>
                <a:spcPct val="120000"/>
              </a:lnSpc>
              <a:buFont typeface="+mj-lt"/>
              <a:buAutoNum type="alphaUcPeriod"/>
            </a:pPr>
            <a:endParaRPr lang="en-AU" sz="6400" dirty="0" smtClean="0"/>
          </a:p>
          <a:p>
            <a:pPr marL="914400" indent="-914400">
              <a:lnSpc>
                <a:spcPct val="120000"/>
              </a:lnSpc>
              <a:buFont typeface="+mj-lt"/>
              <a:buAutoNum type="alphaUcPeriod"/>
            </a:pPr>
            <a:r>
              <a:rPr lang="en-AU" sz="6400" dirty="0" smtClean="0"/>
              <a:t>CT </a:t>
            </a:r>
            <a:r>
              <a:rPr lang="en-AU" sz="6400" dirty="0"/>
              <a:t>scan </a:t>
            </a:r>
            <a:r>
              <a:rPr lang="en-AU" sz="6400" dirty="0" smtClean="0"/>
              <a:t>- </a:t>
            </a:r>
            <a:r>
              <a:rPr lang="en-AU" sz="6400" dirty="0" smtClean="0">
                <a:solidFill>
                  <a:srgbClr val="FF0000"/>
                </a:solidFill>
              </a:rPr>
              <a:t>Incorrect</a:t>
            </a:r>
            <a:r>
              <a:rPr lang="en-AU" sz="6400" dirty="0">
                <a:solidFill>
                  <a:srgbClr val="FF0000"/>
                </a:solidFill>
              </a:rPr>
              <a:t>. A CT scan is useful for assessing how advanced the tumour is, and whether there are any metastases. It is commonly used to stage cancer. However, it is not essential for establishing a </a:t>
            </a:r>
            <a:r>
              <a:rPr lang="en-AU" sz="6400" dirty="0" smtClean="0">
                <a:solidFill>
                  <a:srgbClr val="FF0000"/>
                </a:solidFill>
              </a:rPr>
              <a:t>diagnosis </a:t>
            </a:r>
            <a:endParaRPr lang="en-AU" sz="6400" dirty="0">
              <a:solidFill>
                <a:srgbClr val="FF0000"/>
              </a:solidFill>
            </a:endParaRPr>
          </a:p>
          <a:p>
            <a:pPr marL="914400" indent="-914400">
              <a:lnSpc>
                <a:spcPct val="120000"/>
              </a:lnSpc>
              <a:buFont typeface="+mj-lt"/>
              <a:buAutoNum type="alphaUcPeriod"/>
            </a:pPr>
            <a:endParaRPr lang="en-AU" sz="6400" dirty="0" smtClean="0"/>
          </a:p>
          <a:p>
            <a:pPr marL="914400" indent="-914400">
              <a:lnSpc>
                <a:spcPct val="120000"/>
              </a:lnSpc>
              <a:buFont typeface="+mj-lt"/>
              <a:buAutoNum type="alphaUcPeriod"/>
            </a:pPr>
            <a:r>
              <a:rPr lang="en-AU" sz="6400" dirty="0" smtClean="0"/>
              <a:t>PET scan - </a:t>
            </a:r>
            <a:r>
              <a:rPr lang="en-AU" sz="6400" dirty="0" smtClean="0">
                <a:solidFill>
                  <a:srgbClr val="FF0000"/>
                </a:solidFill>
              </a:rPr>
              <a:t>Incorrect</a:t>
            </a:r>
            <a:r>
              <a:rPr lang="en-AU" sz="6400" dirty="0">
                <a:solidFill>
                  <a:srgbClr val="FF0000"/>
                </a:solidFill>
              </a:rPr>
              <a:t>. A PET scan is useful for assessing whether there is any lymph node involvement, or distant spread of cancer. It is used in some cancers for staging. However, it is not essential for establishing a </a:t>
            </a:r>
            <a:r>
              <a:rPr lang="en-AU" sz="6400" dirty="0" smtClean="0">
                <a:solidFill>
                  <a:srgbClr val="FF0000"/>
                </a:solidFill>
              </a:rPr>
              <a:t>diagnosis</a:t>
            </a:r>
            <a:endParaRPr lang="en-AU" sz="6400" dirty="0">
              <a:solidFill>
                <a:srgbClr val="FF0000"/>
              </a:solidFill>
            </a:endParaRPr>
          </a:p>
          <a:p>
            <a:endParaRPr lang="en-AU" dirty="0"/>
          </a:p>
        </p:txBody>
      </p:sp>
    </p:spTree>
    <p:custDataLst>
      <p:tags r:id="rId1"/>
    </p:custDataLst>
    <p:extLst>
      <p:ext uri="{BB962C8B-B14F-4D97-AF65-F5344CB8AC3E}">
        <p14:creationId xmlns:p14="http://schemas.microsoft.com/office/powerpoint/2010/main" val="128850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562670"/>
            <a:ext cx="8229600" cy="1714202"/>
          </a:xfrm>
        </p:spPr>
        <p:txBody>
          <a:bodyPr>
            <a:normAutofit fontScale="90000"/>
          </a:bodyPr>
          <a:lstStyle/>
          <a:p>
            <a:r>
              <a:rPr lang="en-AU" sz="4000" dirty="0"/>
              <a:t>Obtaining </a:t>
            </a:r>
            <a:r>
              <a:rPr lang="en-AU" sz="4000" dirty="0" smtClean="0"/>
              <a:t>Consent</a:t>
            </a:r>
            <a:r>
              <a:rPr lang="en-AU" dirty="0" smtClean="0"/>
              <a:t/>
            </a:r>
            <a:br>
              <a:rPr lang="en-AU" dirty="0" smtClean="0"/>
            </a:br>
            <a:r>
              <a:rPr lang="en-US" sz="3100" dirty="0"/>
              <a:t>In relation to obtaining consent for treatment from a patient, the ordinary duty of disclosure can be modified in all of the following conditions, EXCEPT:</a:t>
            </a:r>
            <a:r>
              <a:rPr lang="en-AU" dirty="0"/>
              <a:t/>
            </a:r>
            <a:br>
              <a:rPr lang="en-AU" dirty="0"/>
            </a:br>
            <a:endParaRPr lang="en-AU"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3888607715"/>
              </p:ext>
            </p:extLst>
          </p:nvPr>
        </p:nvGraphicFramePr>
        <p:xfrm>
          <a:off x="5076056" y="2060848"/>
          <a:ext cx="3944099" cy="4437111"/>
        </p:xfrm>
        <a:graphic>
          <a:graphicData uri="http://schemas.openxmlformats.org/presentationml/2006/ole">
            <mc:AlternateContent xmlns:mc="http://schemas.openxmlformats.org/markup-compatibility/2006">
              <mc:Choice xmlns:v="urn:schemas-microsoft-com:vml" Requires="v">
                <p:oleObj spid="_x0000_s1103" name="Chart" r:id="rId7" imgW="4572000" imgH="5143500" progId="MSGraph.Chart.8">
                  <p:embed followColorScheme="full"/>
                </p:oleObj>
              </mc:Choice>
              <mc:Fallback>
                <p:oleObj name="Chart" r:id="rId7" imgW="4572000" imgH="5143500" progId="MSGraph.Chart.8">
                  <p:embed followColorScheme="full"/>
                  <p:pic>
                    <p:nvPicPr>
                      <p:cNvPr id="0" name="Picture 76"/>
                      <p:cNvPicPr>
                        <a:picLocks noChangeAspect="1" noChangeArrowheads="1"/>
                      </p:cNvPicPr>
                      <p:nvPr/>
                    </p:nvPicPr>
                    <p:blipFill>
                      <a:blip r:embed="rId8"/>
                      <a:srcRect/>
                      <a:stretch>
                        <a:fillRect/>
                      </a:stretch>
                    </p:blipFill>
                    <p:spPr bwMode="auto">
                      <a:xfrm>
                        <a:off x="5076056" y="2060848"/>
                        <a:ext cx="3944099" cy="44371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PAnswers"/>
          <p:cNvSpPr>
            <a:spLocks noGrp="1"/>
          </p:cNvSpPr>
          <p:nvPr>
            <p:ph type="body" idx="1"/>
            <p:custDataLst>
              <p:tags r:id="rId4"/>
            </p:custDataLst>
          </p:nvPr>
        </p:nvSpPr>
        <p:spPr>
          <a:xfrm>
            <a:off x="457200" y="2244005"/>
            <a:ext cx="4114800" cy="4353347"/>
          </a:xfrm>
        </p:spPr>
        <p:txBody>
          <a:bodyPr>
            <a:noAutofit/>
          </a:bodyPr>
          <a:lstStyle/>
          <a:p>
            <a:pPr marL="514350" indent="-514350">
              <a:buFont typeface="Arial" panose="020B0604020202020204" pitchFamily="34" charset="0"/>
              <a:buAutoNum type="arabicPeriod"/>
            </a:pPr>
            <a:r>
              <a:rPr lang="en-AU" sz="2000" dirty="0" smtClean="0"/>
              <a:t>When treatment is urgent</a:t>
            </a:r>
          </a:p>
          <a:p>
            <a:pPr marL="514350" indent="-514350">
              <a:buFont typeface="Arial" panose="020B0604020202020204" pitchFamily="34" charset="0"/>
              <a:buAutoNum type="arabicPeriod"/>
            </a:pPr>
            <a:r>
              <a:rPr lang="en-AU" sz="2000" dirty="0" smtClean="0"/>
              <a:t>When the patient does not understand the language</a:t>
            </a:r>
          </a:p>
          <a:p>
            <a:pPr marL="514350" indent="-514350">
              <a:buFont typeface="Arial" panose="020B0604020202020204" pitchFamily="34" charset="0"/>
              <a:buAutoNum type="arabicPeriod"/>
            </a:pPr>
            <a:r>
              <a:rPr lang="en-US" sz="2000" dirty="0" smtClean="0"/>
              <a:t>Patient </a:t>
            </a:r>
            <a:r>
              <a:rPr lang="en-US" sz="2000" dirty="0"/>
              <a:t>is unconscious/incompetent (but a duty of disclosure would apply to the person </a:t>
            </a:r>
            <a:r>
              <a:rPr lang="en-US" sz="2000" dirty="0" smtClean="0"/>
              <a:t>responsible)</a:t>
            </a:r>
            <a:endParaRPr lang="en-AU" sz="2000" dirty="0"/>
          </a:p>
          <a:p>
            <a:pPr marL="514350" indent="-514350">
              <a:buFont typeface="Arial" panose="020B0604020202020204" pitchFamily="34" charset="0"/>
              <a:buAutoNum type="arabicPeriod"/>
            </a:pPr>
            <a:r>
              <a:rPr lang="en-US" sz="2000" dirty="0" smtClean="0"/>
              <a:t>When </a:t>
            </a:r>
            <a:r>
              <a:rPr lang="en-US" sz="2000" dirty="0"/>
              <a:t>the information might lead to serious physical or mental harm to the </a:t>
            </a:r>
            <a:r>
              <a:rPr lang="en-US" sz="2000" dirty="0" smtClean="0"/>
              <a:t>patient</a:t>
            </a:r>
          </a:p>
          <a:p>
            <a:pPr marL="514350" indent="-514350">
              <a:buFont typeface="Arial" panose="020B0604020202020204" pitchFamily="34" charset="0"/>
              <a:buAutoNum type="arabicPeriod"/>
            </a:pPr>
            <a:r>
              <a:rPr lang="en-US" sz="2000" dirty="0" smtClean="0"/>
              <a:t>When </a:t>
            </a:r>
            <a:r>
              <a:rPr lang="en-US" sz="2000" dirty="0"/>
              <a:t>the patient waives the </a:t>
            </a:r>
            <a:r>
              <a:rPr lang="en-US" sz="2000" dirty="0" smtClean="0"/>
              <a:t>right</a:t>
            </a:r>
            <a:endParaRPr lang="en-US" sz="2000" dirty="0"/>
          </a:p>
        </p:txBody>
      </p:sp>
      <p:sp>
        <p:nvSpPr>
          <p:cNvPr id="5" name="CorShape1"/>
          <p:cNvSpPr/>
          <p:nvPr>
            <p:custDataLst>
              <p:tags r:id="rId5"/>
            </p:custDataLst>
          </p:nvPr>
        </p:nvSpPr>
        <p:spPr>
          <a:xfrm rot="10800000">
            <a:off x="132080" y="2729992"/>
            <a:ext cx="406400" cy="406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2"/>
    </p:custDataLst>
    <p:extLst>
      <p:ext uri="{BB962C8B-B14F-4D97-AF65-F5344CB8AC3E}">
        <p14:creationId xmlns:p14="http://schemas.microsoft.com/office/powerpoint/2010/main" val="151494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916832"/>
            <a:ext cx="8579296" cy="1728192"/>
          </a:xfrm>
        </p:spPr>
        <p:txBody>
          <a:bodyPr>
            <a:normAutofit fontScale="90000"/>
          </a:bodyPr>
          <a:lstStyle/>
          <a:p>
            <a:pPr algn="l"/>
            <a:r>
              <a:rPr lang="en-AU" sz="4000" dirty="0" smtClean="0"/>
              <a:t>Cancer – Chemotherapy</a:t>
            </a:r>
            <a:r>
              <a:rPr lang="en-AU" sz="4000" dirty="0"/>
              <a:t/>
            </a:r>
            <a:br>
              <a:rPr lang="en-AU" sz="4000" dirty="0"/>
            </a:br>
            <a:r>
              <a:rPr lang="en-AU" sz="2400" dirty="0"/>
              <a:t>Patients with cancer are often treated with chemotherapy before they undergo surgery. This treatment </a:t>
            </a:r>
            <a:r>
              <a:rPr lang="en-AU" sz="2400" dirty="0" smtClean="0"/>
              <a:t>is intended to:</a:t>
            </a:r>
            <a:r>
              <a:rPr lang="en-AU" sz="2400" dirty="0"/>
              <a:t/>
            </a:r>
            <a:br>
              <a:rPr lang="en-AU" sz="2400" dirty="0"/>
            </a:br>
            <a:r>
              <a:rPr lang="en-AU" sz="2800" dirty="0"/>
              <a:t/>
            </a:r>
            <a:br>
              <a:rPr lang="en-AU" sz="2800" dirty="0"/>
            </a:br>
            <a:r>
              <a:rPr lang="en-AU" sz="2800" dirty="0">
                <a:cs typeface="Times New Roman" panose="02020603050405020304" pitchFamily="18" charset="0"/>
              </a:rPr>
              <a:t/>
            </a:r>
            <a:br>
              <a:rPr lang="en-AU" sz="2800" dirty="0">
                <a:cs typeface="Times New Roman" panose="02020603050405020304" pitchFamily="18" charset="0"/>
              </a:rPr>
            </a:br>
            <a:r>
              <a:rPr lang="en-AU" sz="2400" dirty="0">
                <a:latin typeface="Times New Roman" panose="02020603050405020304" pitchFamily="18" charset="0"/>
                <a:cs typeface="Times New Roman" panose="02020603050405020304" pitchFamily="18" charset="0"/>
              </a:rPr>
              <a:t/>
            </a:r>
            <a:br>
              <a:rPr lang="en-AU" sz="2400" dirty="0">
                <a:latin typeface="Times New Roman" panose="02020603050405020304" pitchFamily="18" charset="0"/>
                <a:cs typeface="Times New Roman" panose="02020603050405020304" pitchFamily="18" charset="0"/>
              </a:rPr>
            </a:br>
            <a:r>
              <a:rPr lang="en-AU" sz="2400" dirty="0"/>
              <a:t/>
            </a:r>
            <a:br>
              <a:rPr lang="en-AU" sz="2400" dirty="0"/>
            </a:br>
            <a:r>
              <a:rPr lang="en-AU" sz="2400" dirty="0"/>
              <a:t/>
            </a:r>
            <a:br>
              <a:rPr lang="en-AU" sz="2400" dirty="0"/>
            </a:br>
            <a:r>
              <a:rPr lang="en-AU" sz="2400" dirty="0"/>
              <a:t/>
            </a:r>
            <a:br>
              <a:rPr lang="en-AU" sz="2400" dirty="0"/>
            </a:br>
            <a:r>
              <a:rPr lang="en-AU" sz="2800" dirty="0"/>
              <a:t/>
            </a:r>
            <a:br>
              <a:rPr lang="en-AU" sz="2800" dirty="0"/>
            </a:br>
            <a:r>
              <a:rPr lang="en-AU" sz="2400" dirty="0"/>
              <a:t/>
            </a:r>
            <a:br>
              <a:rPr lang="en-AU" sz="2400" dirty="0"/>
            </a:br>
            <a:r>
              <a:rPr lang="en-AU" dirty="0"/>
              <a:t/>
            </a:r>
            <a:br>
              <a:rPr lang="en-AU" dirty="0"/>
            </a:br>
            <a:endParaRPr lang="en-AU"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719882922"/>
              </p:ext>
            </p:extLst>
          </p:nvPr>
        </p:nvGraphicFramePr>
        <p:xfrm>
          <a:off x="5815630" y="2746048"/>
          <a:ext cx="3328370" cy="3744416"/>
        </p:xfrm>
        <a:graphic>
          <a:graphicData uri="http://schemas.openxmlformats.org/presentationml/2006/ole">
            <mc:AlternateContent xmlns:mc="http://schemas.openxmlformats.org/markup-compatibility/2006">
              <mc:Choice xmlns:v="urn:schemas-microsoft-com:vml" Requires="v">
                <p:oleObj spid="_x0000_s17436" name="Chart" r:id="rId8" imgW="4572000" imgH="5143500" progId="MSGraph.Chart.8">
                  <p:embed followColorScheme="full"/>
                </p:oleObj>
              </mc:Choice>
              <mc:Fallback>
                <p:oleObj name="Chart" r:id="rId8" imgW="4572000" imgH="5143500" progId="MSGraph.Chart.8">
                  <p:embed followColorScheme="full"/>
                  <p:pic>
                    <p:nvPicPr>
                      <p:cNvPr id="0" name="Picture 25"/>
                      <p:cNvPicPr>
                        <a:picLocks noChangeAspect="1" noChangeArrowheads="1"/>
                      </p:cNvPicPr>
                      <p:nvPr/>
                    </p:nvPicPr>
                    <p:blipFill>
                      <a:blip r:embed="rId9"/>
                      <a:srcRect/>
                      <a:stretch>
                        <a:fillRect/>
                      </a:stretch>
                    </p:blipFill>
                    <p:spPr bwMode="auto">
                      <a:xfrm>
                        <a:off x="5815630" y="2746048"/>
                        <a:ext cx="3328370" cy="3744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rShape1"/>
          <p:cNvSpPr/>
          <p:nvPr>
            <p:custDataLst>
              <p:tags r:id="rId4"/>
            </p:custDataLst>
          </p:nvPr>
        </p:nvSpPr>
        <p:spPr>
          <a:xfrm rot="10800000">
            <a:off x="190462" y="2710964"/>
            <a:ext cx="266700" cy="266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PAnswers"/>
          <p:cNvSpPr>
            <a:spLocks noGrp="1"/>
          </p:cNvSpPr>
          <p:nvPr>
            <p:ph type="body" idx="1"/>
            <p:custDataLst>
              <p:tags r:id="rId5"/>
            </p:custDataLst>
          </p:nvPr>
        </p:nvSpPr>
        <p:spPr>
          <a:xfrm>
            <a:off x="403822" y="1844824"/>
            <a:ext cx="5176290" cy="5013176"/>
          </a:xfrm>
        </p:spPr>
        <p:txBody>
          <a:bodyPr>
            <a:noAutofit/>
          </a:bodyPr>
          <a:lstStyle/>
          <a:p>
            <a:pPr marL="514350" lvl="1" indent="-514350">
              <a:buFont typeface="+mj-lt"/>
              <a:buAutoNum type="arabicPeriod"/>
            </a:pPr>
            <a:r>
              <a:rPr lang="en-AU" sz="2400" dirty="0" smtClean="0"/>
              <a:t>Prevent </a:t>
            </a:r>
            <a:r>
              <a:rPr lang="en-AU" sz="2400" dirty="0"/>
              <a:t>the tumour becoming </a:t>
            </a:r>
            <a:r>
              <a:rPr lang="en-AU" sz="2400" dirty="0" smtClean="0"/>
              <a:t>metastatic</a:t>
            </a:r>
          </a:p>
          <a:p>
            <a:pPr marL="514350" lvl="1" indent="-514350">
              <a:buFont typeface="+mj-lt"/>
              <a:buAutoNum type="arabicPeriod"/>
            </a:pPr>
            <a:r>
              <a:rPr lang="en-AU" sz="2400" dirty="0" smtClean="0"/>
              <a:t>Help </a:t>
            </a:r>
            <a:r>
              <a:rPr lang="en-AU" sz="2400" dirty="0"/>
              <a:t>make the surgery </a:t>
            </a:r>
            <a:r>
              <a:rPr lang="en-AU" sz="2400" dirty="0" smtClean="0"/>
              <a:t>easier</a:t>
            </a:r>
          </a:p>
          <a:p>
            <a:pPr marL="514350" lvl="1" indent="-514350">
              <a:buFont typeface="+mj-lt"/>
              <a:buAutoNum type="arabicPeriod"/>
            </a:pPr>
            <a:r>
              <a:rPr lang="en-AU" sz="2400" dirty="0" smtClean="0"/>
              <a:t>Test </a:t>
            </a:r>
            <a:r>
              <a:rPr lang="en-AU" sz="2400" dirty="0"/>
              <a:t>the responsiveness of the cancer to chemotherapy and thus determine whether chemotherapy should continue after </a:t>
            </a:r>
            <a:r>
              <a:rPr lang="en-AU" sz="2400" dirty="0" smtClean="0"/>
              <a:t>surgery</a:t>
            </a:r>
          </a:p>
          <a:p>
            <a:pPr marL="514350" lvl="1" indent="-514350">
              <a:buFont typeface="+mj-lt"/>
              <a:buAutoNum type="arabicPeriod"/>
            </a:pPr>
            <a:r>
              <a:rPr lang="en-AU" sz="2400" dirty="0" smtClean="0"/>
              <a:t>Enable </a:t>
            </a:r>
            <a:r>
              <a:rPr lang="en-AU" sz="2400" dirty="0"/>
              <a:t>evaluation of genetic changes in the tumour after </a:t>
            </a:r>
            <a:r>
              <a:rPr lang="en-AU" sz="2400" dirty="0" smtClean="0"/>
              <a:t>chemotherapy</a:t>
            </a:r>
          </a:p>
          <a:p>
            <a:pPr marL="514350" lvl="1" indent="-514350">
              <a:buFont typeface="+mj-lt"/>
              <a:buAutoNum type="arabicPeriod"/>
            </a:pPr>
            <a:r>
              <a:rPr lang="en-AU" sz="2400" dirty="0"/>
              <a:t>Palliate </a:t>
            </a:r>
            <a:r>
              <a:rPr lang="en-AU" sz="2400" dirty="0" smtClean="0"/>
              <a:t>the patient by </a:t>
            </a:r>
            <a:r>
              <a:rPr lang="en-AU" sz="2400" dirty="0"/>
              <a:t>slowing spread of the </a:t>
            </a:r>
            <a:r>
              <a:rPr lang="en-AU" sz="2400" dirty="0" smtClean="0"/>
              <a:t>tumour</a:t>
            </a:r>
            <a:endParaRPr lang="en-AU" sz="2400" dirty="0"/>
          </a:p>
        </p:txBody>
      </p:sp>
    </p:spTree>
    <p:custDataLst>
      <p:tags r:id="rId2"/>
    </p:custDataLst>
    <p:extLst>
      <p:ext uri="{BB962C8B-B14F-4D97-AF65-F5344CB8AC3E}">
        <p14:creationId xmlns:p14="http://schemas.microsoft.com/office/powerpoint/2010/main" val="362159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764704"/>
            <a:ext cx="8579296" cy="1872208"/>
          </a:xfrm>
        </p:spPr>
        <p:txBody>
          <a:bodyPr>
            <a:normAutofit fontScale="90000"/>
          </a:bodyPr>
          <a:lstStyle/>
          <a:p>
            <a:pPr algn="l"/>
            <a:r>
              <a:rPr lang="en-AU" sz="4000" dirty="0" smtClean="0"/>
              <a:t>Clinical Biochemistry – Iron</a:t>
            </a:r>
            <a:r>
              <a:rPr lang="en-AU" sz="4000" dirty="0"/>
              <a:t/>
            </a:r>
            <a:br>
              <a:rPr lang="en-AU" sz="4000" dirty="0"/>
            </a:br>
            <a:r>
              <a:rPr lang="en-AU" sz="2400" dirty="0"/>
              <a:t>Regarding the use of serum ferritin results for assessing iron status, which ONE of the following statements is MOST CORRECT?</a:t>
            </a:r>
            <a:br>
              <a:rPr lang="en-AU" sz="2400" dirty="0"/>
            </a:br>
            <a:r>
              <a:rPr lang="en-AU" sz="2800" dirty="0"/>
              <a:t/>
            </a:r>
            <a:br>
              <a:rPr lang="en-AU" sz="2800" dirty="0"/>
            </a:br>
            <a:r>
              <a:rPr lang="en-AU" sz="2400" dirty="0"/>
              <a:t/>
            </a:r>
            <a:br>
              <a:rPr lang="en-AU" sz="2400" dirty="0"/>
            </a:br>
            <a:r>
              <a:rPr lang="en-AU" dirty="0"/>
              <a:t/>
            </a:r>
            <a:br>
              <a:rPr lang="en-AU" dirty="0"/>
            </a:br>
            <a:endParaRPr lang="en-AU"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570545936"/>
              </p:ext>
            </p:extLst>
          </p:nvPr>
        </p:nvGraphicFramePr>
        <p:xfrm>
          <a:off x="5148064" y="2636912"/>
          <a:ext cx="3712413" cy="4176464"/>
        </p:xfrm>
        <a:graphic>
          <a:graphicData uri="http://schemas.openxmlformats.org/presentationml/2006/ole">
            <mc:AlternateContent xmlns:mc="http://schemas.openxmlformats.org/markup-compatibility/2006">
              <mc:Choice xmlns:v="urn:schemas-microsoft-com:vml" Requires="v">
                <p:oleObj spid="_x0000_s11307" name="Chart" r:id="rId8" imgW="4572000" imgH="5143500" progId="MSGraph.Chart.8">
                  <p:embed followColorScheme="full"/>
                </p:oleObj>
              </mc:Choice>
              <mc:Fallback>
                <p:oleObj name="Chart" r:id="rId8" imgW="4572000" imgH="5143500" progId="MSGraph.Chart.8">
                  <p:embed followColorScheme="full"/>
                  <p:pic>
                    <p:nvPicPr>
                      <p:cNvPr id="0" name="Picture 40"/>
                      <p:cNvPicPr>
                        <a:picLocks noChangeAspect="1" noChangeArrowheads="1"/>
                      </p:cNvPicPr>
                      <p:nvPr/>
                    </p:nvPicPr>
                    <p:blipFill>
                      <a:blip r:embed="rId9"/>
                      <a:srcRect/>
                      <a:stretch>
                        <a:fillRect/>
                      </a:stretch>
                    </p:blipFill>
                    <p:spPr bwMode="auto">
                      <a:xfrm>
                        <a:off x="5148064" y="2636912"/>
                        <a:ext cx="3712413" cy="41764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rShape1"/>
          <p:cNvSpPr/>
          <p:nvPr>
            <p:custDataLst>
              <p:tags r:id="rId4"/>
            </p:custDataLst>
          </p:nvPr>
        </p:nvSpPr>
        <p:spPr>
          <a:xfrm rot="10800000">
            <a:off x="78702" y="5561690"/>
            <a:ext cx="406400" cy="406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PAnswers"/>
          <p:cNvSpPr>
            <a:spLocks noGrp="1"/>
          </p:cNvSpPr>
          <p:nvPr>
            <p:ph type="body" idx="1"/>
            <p:custDataLst>
              <p:tags r:id="rId5"/>
            </p:custDataLst>
          </p:nvPr>
        </p:nvSpPr>
        <p:spPr>
          <a:xfrm>
            <a:off x="403822" y="1844824"/>
            <a:ext cx="4312194" cy="4896544"/>
          </a:xfrm>
        </p:spPr>
        <p:txBody>
          <a:bodyPr>
            <a:noAutofit/>
          </a:bodyPr>
          <a:lstStyle/>
          <a:p>
            <a:pPr marL="514350" indent="-514350">
              <a:buFont typeface="+mj-lt"/>
              <a:buAutoNum type="arabicPeriod"/>
            </a:pPr>
            <a:r>
              <a:rPr lang="en-AU" sz="2000" dirty="0" smtClean="0"/>
              <a:t>Low </a:t>
            </a:r>
            <a:r>
              <a:rPr lang="en-AU" sz="2000" dirty="0"/>
              <a:t>serum </a:t>
            </a:r>
            <a:r>
              <a:rPr lang="en-AU" sz="2000" dirty="0" err="1" smtClean="0"/>
              <a:t>transferrin</a:t>
            </a:r>
            <a:r>
              <a:rPr lang="en-AU" sz="2000" dirty="0" smtClean="0"/>
              <a:t> has </a:t>
            </a:r>
            <a:r>
              <a:rPr lang="en-AU" sz="2000" dirty="0"/>
              <a:t>a high clinical sensitivity for iron </a:t>
            </a:r>
            <a:r>
              <a:rPr lang="en-AU" sz="2000" dirty="0" smtClean="0"/>
              <a:t>deficiency</a:t>
            </a:r>
          </a:p>
          <a:p>
            <a:pPr marL="514350" indent="-514350">
              <a:buFont typeface="+mj-lt"/>
              <a:buAutoNum type="arabicPeriod"/>
            </a:pPr>
            <a:r>
              <a:rPr lang="en-AU" sz="2000" dirty="0"/>
              <a:t>Low serum ferritin is always accompanied by </a:t>
            </a:r>
            <a:r>
              <a:rPr lang="en-AU" sz="2000" dirty="0" err="1"/>
              <a:t>hypochromia</a:t>
            </a:r>
            <a:r>
              <a:rPr lang="en-AU" sz="2000" dirty="0"/>
              <a:t> and </a:t>
            </a:r>
            <a:r>
              <a:rPr lang="en-AU" sz="2000" dirty="0" err="1" smtClean="0"/>
              <a:t>microcytosis</a:t>
            </a:r>
            <a:endParaRPr lang="en-AU" sz="2000" dirty="0"/>
          </a:p>
          <a:p>
            <a:pPr marL="514350" indent="-514350">
              <a:buFont typeface="+mj-lt"/>
              <a:buAutoNum type="arabicPeriod"/>
            </a:pPr>
            <a:r>
              <a:rPr lang="en-AU" sz="2000" dirty="0" smtClean="0"/>
              <a:t>Low </a:t>
            </a:r>
            <a:r>
              <a:rPr lang="en-AU" sz="2000" dirty="0"/>
              <a:t>serum iron is always accompanied by microcytic hypochromic anaemia </a:t>
            </a:r>
          </a:p>
          <a:p>
            <a:pPr marL="514350" lvl="0" indent="-514350">
              <a:buFont typeface="Arial" panose="020B0604020202020204" pitchFamily="34" charset="0"/>
              <a:buAutoNum type="arabicPeriod"/>
            </a:pPr>
            <a:r>
              <a:rPr lang="en-AU" sz="2000" dirty="0" smtClean="0"/>
              <a:t>A </a:t>
            </a:r>
            <a:r>
              <a:rPr lang="en-AU" sz="2000" dirty="0"/>
              <a:t>normal serum ferritin excludes iron </a:t>
            </a:r>
            <a:r>
              <a:rPr lang="en-AU" sz="2000" dirty="0" smtClean="0"/>
              <a:t>deficiency</a:t>
            </a:r>
          </a:p>
          <a:p>
            <a:pPr marL="514350" lvl="0" indent="-514350">
              <a:buFont typeface="Arial" panose="020B0604020202020204" pitchFamily="34" charset="0"/>
              <a:buAutoNum type="arabicPeriod"/>
            </a:pPr>
            <a:r>
              <a:rPr lang="en-AU" sz="2000" dirty="0"/>
              <a:t>Inflammation can mask iron deficiency</a:t>
            </a:r>
          </a:p>
        </p:txBody>
      </p:sp>
    </p:spTree>
    <p:custDataLst>
      <p:tags r:id="rId2"/>
    </p:custDataLst>
    <p:extLst>
      <p:ext uri="{BB962C8B-B14F-4D97-AF65-F5344CB8AC3E}">
        <p14:creationId xmlns:p14="http://schemas.microsoft.com/office/powerpoint/2010/main" val="358382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628800"/>
            <a:ext cx="8579296" cy="1728192"/>
          </a:xfrm>
        </p:spPr>
        <p:txBody>
          <a:bodyPr>
            <a:normAutofit fontScale="90000"/>
          </a:bodyPr>
          <a:lstStyle/>
          <a:p>
            <a:pPr algn="l"/>
            <a:r>
              <a:rPr lang="en-AU" sz="4000" dirty="0" smtClean="0"/>
              <a:t>Pathology – Colorectal cancer</a:t>
            </a:r>
            <a:r>
              <a:rPr lang="en-AU" sz="4000" dirty="0"/>
              <a:t/>
            </a:r>
            <a:br>
              <a:rPr lang="en-AU" sz="4000" dirty="0"/>
            </a:br>
            <a:r>
              <a:rPr lang="en-AU" sz="2400" dirty="0" smtClean="0"/>
              <a:t>A </a:t>
            </a:r>
            <a:r>
              <a:rPr lang="en-AU" sz="2400" dirty="0"/>
              <a:t>58-year-old woman </a:t>
            </a:r>
            <a:r>
              <a:rPr lang="en-AU" sz="2400" dirty="0" smtClean="0"/>
              <a:t>is referred for colonoscopy following a positive screening FOBT. </a:t>
            </a:r>
            <a:r>
              <a:rPr lang="en-AU" sz="2400" dirty="0"/>
              <a:t>C</a:t>
            </a:r>
            <a:r>
              <a:rPr lang="en-AU" sz="2400" dirty="0" smtClean="0"/>
              <a:t>olonoscopy reveals </a:t>
            </a:r>
            <a:r>
              <a:rPr lang="en-AU" sz="2400" dirty="0"/>
              <a:t>several small </a:t>
            </a:r>
            <a:r>
              <a:rPr lang="en-AU" sz="2400" dirty="0" smtClean="0"/>
              <a:t>polyps, as well as a </a:t>
            </a:r>
            <a:r>
              <a:rPr lang="en-AU" sz="2400" dirty="0"/>
              <a:t>3 cm </a:t>
            </a:r>
            <a:r>
              <a:rPr lang="en-AU" sz="2400" dirty="0" smtClean="0"/>
              <a:t>mass </a:t>
            </a:r>
            <a:r>
              <a:rPr lang="en-AU" sz="2400" dirty="0"/>
              <a:t>located in the </a:t>
            </a:r>
            <a:r>
              <a:rPr lang="en-AU" sz="2400" dirty="0" smtClean="0"/>
              <a:t>cecum. </a:t>
            </a:r>
            <a:r>
              <a:rPr lang="en-AU" sz="2400" dirty="0"/>
              <a:t>A biopsy of this mass was </a:t>
            </a:r>
            <a:r>
              <a:rPr lang="en-AU" sz="2400" dirty="0" smtClean="0"/>
              <a:t>sent for histopathological and </a:t>
            </a:r>
            <a:r>
              <a:rPr lang="en-AU" sz="2400" dirty="0"/>
              <a:t>molecular </a:t>
            </a:r>
            <a:r>
              <a:rPr lang="en-AU" sz="2400" dirty="0" smtClean="0"/>
              <a:t>evaluation. All </a:t>
            </a:r>
            <a:r>
              <a:rPr lang="en-AU" sz="2400" dirty="0"/>
              <a:t>of the following abnormalities </a:t>
            </a:r>
            <a:r>
              <a:rPr lang="en-AU" sz="2400" dirty="0" smtClean="0"/>
              <a:t>are likely to be </a:t>
            </a:r>
            <a:r>
              <a:rPr lang="en-AU" sz="2400" dirty="0"/>
              <a:t>present in this </a:t>
            </a:r>
            <a:r>
              <a:rPr lang="en-AU" sz="2400" dirty="0" smtClean="0"/>
              <a:t>lesion, EXCEPT:</a:t>
            </a:r>
            <a:r>
              <a:rPr lang="en-AU" sz="2400" dirty="0"/>
              <a:t/>
            </a:r>
            <a:br>
              <a:rPr lang="en-AU" sz="2400" dirty="0"/>
            </a:br>
            <a:r>
              <a:rPr lang="en-AU" sz="2400" dirty="0"/>
              <a:t/>
            </a:r>
            <a:br>
              <a:rPr lang="en-AU" sz="2400" dirty="0"/>
            </a:br>
            <a:r>
              <a:rPr lang="en-AU" sz="2400" dirty="0"/>
              <a:t/>
            </a:r>
            <a:br>
              <a:rPr lang="en-AU" sz="2400" dirty="0"/>
            </a:br>
            <a:r>
              <a:rPr lang="en-AU" sz="2800" dirty="0"/>
              <a:t/>
            </a:r>
            <a:br>
              <a:rPr lang="en-AU" sz="2800" dirty="0"/>
            </a:br>
            <a:r>
              <a:rPr lang="en-AU" sz="2400" dirty="0"/>
              <a:t/>
            </a:r>
            <a:br>
              <a:rPr lang="en-AU" sz="2400" dirty="0"/>
            </a:br>
            <a:r>
              <a:rPr lang="en-AU" dirty="0"/>
              <a:t/>
            </a:r>
            <a:br>
              <a:rPr lang="en-AU" dirty="0"/>
            </a:br>
            <a:endParaRPr lang="en-AU"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780992670"/>
              </p:ext>
            </p:extLst>
          </p:nvPr>
        </p:nvGraphicFramePr>
        <p:xfrm>
          <a:off x="5148064" y="2636912"/>
          <a:ext cx="3712413" cy="4176464"/>
        </p:xfrm>
        <a:graphic>
          <a:graphicData uri="http://schemas.openxmlformats.org/presentationml/2006/ole">
            <mc:AlternateContent xmlns:mc="http://schemas.openxmlformats.org/markup-compatibility/2006">
              <mc:Choice xmlns:v="urn:schemas-microsoft-com:vml" Requires="v">
                <p:oleObj spid="_x0000_s12333" name="Chart" r:id="rId8" imgW="4572000" imgH="5143500" progId="MSGraph.Chart.8">
                  <p:embed followColorScheme="full"/>
                </p:oleObj>
              </mc:Choice>
              <mc:Fallback>
                <p:oleObj name="Chart" r:id="rId8" imgW="4572000" imgH="5143500" progId="MSGraph.Chart.8">
                  <p:embed followColorScheme="full"/>
                  <p:pic>
                    <p:nvPicPr>
                      <p:cNvPr id="0" name="Picture 42"/>
                      <p:cNvPicPr>
                        <a:picLocks noChangeAspect="1" noChangeArrowheads="1"/>
                      </p:cNvPicPr>
                      <p:nvPr/>
                    </p:nvPicPr>
                    <p:blipFill>
                      <a:blip r:embed="rId9"/>
                      <a:srcRect/>
                      <a:stretch>
                        <a:fillRect/>
                      </a:stretch>
                    </p:blipFill>
                    <p:spPr bwMode="auto">
                      <a:xfrm>
                        <a:off x="5148064" y="2636912"/>
                        <a:ext cx="3712413" cy="41764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orShape1"/>
          <p:cNvSpPr/>
          <p:nvPr>
            <p:custDataLst>
              <p:tags r:id="rId4"/>
            </p:custDataLst>
          </p:nvPr>
        </p:nvSpPr>
        <p:spPr>
          <a:xfrm rot="10800000">
            <a:off x="179512" y="4437112"/>
            <a:ext cx="267490" cy="34581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PAnswers"/>
          <p:cNvSpPr>
            <a:spLocks noGrp="1"/>
          </p:cNvSpPr>
          <p:nvPr>
            <p:ph type="body" idx="1"/>
            <p:custDataLst>
              <p:tags r:id="rId5"/>
            </p:custDataLst>
          </p:nvPr>
        </p:nvSpPr>
        <p:spPr>
          <a:xfrm>
            <a:off x="403822" y="2708920"/>
            <a:ext cx="4312194" cy="4248472"/>
          </a:xfrm>
        </p:spPr>
        <p:txBody>
          <a:bodyPr>
            <a:noAutofit/>
          </a:bodyPr>
          <a:lstStyle/>
          <a:p>
            <a:pPr marL="514350" indent="-514350">
              <a:buFont typeface="+mj-lt"/>
              <a:buAutoNum type="arabicPeriod"/>
            </a:pPr>
            <a:r>
              <a:rPr lang="en-AU" sz="2000" dirty="0" smtClean="0"/>
              <a:t>Mutation in </a:t>
            </a:r>
            <a:r>
              <a:rPr lang="en-AU" sz="2000" i="1" dirty="0" smtClean="0"/>
              <a:t>APC</a:t>
            </a:r>
            <a:r>
              <a:rPr lang="en-AU" sz="2000" dirty="0" smtClean="0"/>
              <a:t> tumour suppressor gene</a:t>
            </a:r>
          </a:p>
          <a:p>
            <a:pPr marL="514350" indent="-514350">
              <a:buFont typeface="+mj-lt"/>
              <a:buAutoNum type="arabicPeriod"/>
            </a:pPr>
            <a:r>
              <a:rPr lang="en-AU" sz="2000" dirty="0" smtClean="0"/>
              <a:t>Mutation in </a:t>
            </a:r>
            <a:r>
              <a:rPr lang="en-AU" sz="2000" i="1" dirty="0" smtClean="0"/>
              <a:t>K-RAS</a:t>
            </a:r>
            <a:r>
              <a:rPr lang="en-AU" sz="2000" dirty="0" smtClean="0"/>
              <a:t> oncogene</a:t>
            </a:r>
            <a:endParaRPr lang="en-AU" sz="2000" dirty="0"/>
          </a:p>
          <a:p>
            <a:pPr marL="514350" indent="-514350">
              <a:buFont typeface="+mj-lt"/>
              <a:buAutoNum type="arabicPeriod"/>
            </a:pPr>
            <a:r>
              <a:rPr lang="en-AU" sz="2000" dirty="0" smtClean="0"/>
              <a:t>Mutation in </a:t>
            </a:r>
            <a:r>
              <a:rPr lang="en-AU" sz="2000" i="1" dirty="0" smtClean="0"/>
              <a:t>TP53</a:t>
            </a:r>
            <a:r>
              <a:rPr lang="en-AU" sz="2000" dirty="0" smtClean="0"/>
              <a:t> </a:t>
            </a:r>
            <a:r>
              <a:rPr lang="en-AU" sz="2000" dirty="0"/>
              <a:t>tumour suppressor </a:t>
            </a:r>
            <a:r>
              <a:rPr lang="en-AU" sz="2000" dirty="0" smtClean="0"/>
              <a:t>gene</a:t>
            </a:r>
            <a:endParaRPr lang="en-AU" sz="2000" dirty="0"/>
          </a:p>
          <a:p>
            <a:pPr marL="514350" lvl="0" indent="-514350">
              <a:buFont typeface="Arial" panose="020B0604020202020204" pitchFamily="34" charset="0"/>
              <a:buAutoNum type="arabicPeriod"/>
            </a:pPr>
            <a:r>
              <a:rPr lang="en-AU" sz="2000" dirty="0" smtClean="0"/>
              <a:t>Mutation in </a:t>
            </a:r>
            <a:r>
              <a:rPr lang="en-AU" sz="2000" i="1" dirty="0" smtClean="0"/>
              <a:t>MLH1 </a:t>
            </a:r>
            <a:r>
              <a:rPr lang="en-AU" sz="2000" dirty="0" smtClean="0"/>
              <a:t>DNA mismatch repair gene</a:t>
            </a:r>
          </a:p>
          <a:p>
            <a:pPr marL="514350" lvl="0" indent="-514350">
              <a:buFont typeface="Arial" panose="020B0604020202020204" pitchFamily="34" charset="0"/>
              <a:buAutoNum type="arabicPeriod"/>
            </a:pPr>
            <a:r>
              <a:rPr lang="en-AU" sz="2000" dirty="0" err="1" smtClean="0"/>
              <a:t>Monoclonality</a:t>
            </a:r>
            <a:endParaRPr lang="en-AU" sz="2000" dirty="0"/>
          </a:p>
        </p:txBody>
      </p:sp>
    </p:spTree>
    <p:custDataLst>
      <p:tags r:id="rId2"/>
    </p:custDataLst>
    <p:extLst>
      <p:ext uri="{BB962C8B-B14F-4D97-AF65-F5344CB8AC3E}">
        <p14:creationId xmlns:p14="http://schemas.microsoft.com/office/powerpoint/2010/main" val="244527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628800"/>
            <a:ext cx="8579296" cy="1728192"/>
          </a:xfrm>
        </p:spPr>
        <p:txBody>
          <a:bodyPr>
            <a:normAutofit fontScale="90000"/>
          </a:bodyPr>
          <a:lstStyle/>
          <a:p>
            <a:pPr algn="l"/>
            <a:r>
              <a:rPr lang="en-AU" sz="4000" dirty="0" smtClean="0"/>
              <a:t>Anatomy – Spread of colorectal cancer</a:t>
            </a:r>
            <a:r>
              <a:rPr lang="en-AU" sz="4000" dirty="0"/>
              <a:t/>
            </a:r>
            <a:br>
              <a:rPr lang="en-AU" sz="4000" dirty="0"/>
            </a:br>
            <a:r>
              <a:rPr lang="en-AU" sz="2700" dirty="0"/>
              <a:t>Spread of tumour from a rectal carcinoma to the liver could be via:</a:t>
            </a:r>
            <a:r>
              <a:rPr lang="en-AU" sz="2000" dirty="0"/>
              <a:t/>
            </a:r>
            <a:br>
              <a:rPr lang="en-AU" sz="2000" dirty="0"/>
            </a:br>
            <a:r>
              <a:rPr lang="en-AU" sz="2400" dirty="0"/>
              <a:t/>
            </a:r>
            <a:br>
              <a:rPr lang="en-AU" sz="2400" dirty="0"/>
            </a:br>
            <a:r>
              <a:rPr lang="en-AU" sz="2400" dirty="0"/>
              <a:t/>
            </a:r>
            <a:br>
              <a:rPr lang="en-AU" sz="2400" dirty="0"/>
            </a:br>
            <a:r>
              <a:rPr lang="en-AU" sz="2400" dirty="0"/>
              <a:t/>
            </a:r>
            <a:br>
              <a:rPr lang="en-AU" sz="2400" dirty="0"/>
            </a:br>
            <a:r>
              <a:rPr lang="en-AU" sz="2800" dirty="0"/>
              <a:t/>
            </a:r>
            <a:br>
              <a:rPr lang="en-AU" sz="2800" dirty="0"/>
            </a:br>
            <a:r>
              <a:rPr lang="en-AU" sz="2400" dirty="0"/>
              <a:t/>
            </a:r>
            <a:br>
              <a:rPr lang="en-AU" sz="2400" dirty="0"/>
            </a:br>
            <a:r>
              <a:rPr lang="en-AU" dirty="0"/>
              <a:t/>
            </a:r>
            <a:br>
              <a:rPr lang="en-AU" dirty="0"/>
            </a:br>
            <a:endParaRPr lang="en-AU"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527307975"/>
              </p:ext>
            </p:extLst>
          </p:nvPr>
        </p:nvGraphicFramePr>
        <p:xfrm>
          <a:off x="5148064" y="2636912"/>
          <a:ext cx="3712413" cy="4176464"/>
        </p:xfrm>
        <a:graphic>
          <a:graphicData uri="http://schemas.openxmlformats.org/presentationml/2006/ole">
            <mc:AlternateContent xmlns:mc="http://schemas.openxmlformats.org/markup-compatibility/2006">
              <mc:Choice xmlns:v="urn:schemas-microsoft-com:vml" Requires="v">
                <p:oleObj spid="_x0000_s19477" name="Chart" r:id="rId8" imgW="4572000" imgH="5143500" progId="MSGraph.Chart.8">
                  <p:embed followColorScheme="full"/>
                </p:oleObj>
              </mc:Choice>
              <mc:Fallback>
                <p:oleObj name="Chart" r:id="rId8" imgW="4572000" imgH="5143500" progId="MSGraph.Chart.8">
                  <p:embed followColorScheme="full"/>
                  <p:pic>
                    <p:nvPicPr>
                      <p:cNvPr id="0" name="Picture 18"/>
                      <p:cNvPicPr>
                        <a:picLocks noChangeAspect="1" noChangeArrowheads="1"/>
                      </p:cNvPicPr>
                      <p:nvPr/>
                    </p:nvPicPr>
                    <p:blipFill>
                      <a:blip r:embed="rId9"/>
                      <a:srcRect/>
                      <a:stretch>
                        <a:fillRect/>
                      </a:stretch>
                    </p:blipFill>
                    <p:spPr bwMode="auto">
                      <a:xfrm>
                        <a:off x="5148064" y="2636912"/>
                        <a:ext cx="3712413" cy="41764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rShape1"/>
          <p:cNvSpPr/>
          <p:nvPr>
            <p:custDataLst>
              <p:tags r:id="rId4"/>
            </p:custDataLst>
          </p:nvPr>
        </p:nvSpPr>
        <p:spPr>
          <a:xfrm rot="10800000">
            <a:off x="190462" y="3068960"/>
            <a:ext cx="266700" cy="266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PAnswers"/>
          <p:cNvSpPr>
            <a:spLocks noGrp="1"/>
          </p:cNvSpPr>
          <p:nvPr>
            <p:ph type="body" idx="1"/>
            <p:custDataLst>
              <p:tags r:id="rId5"/>
            </p:custDataLst>
          </p:nvPr>
        </p:nvSpPr>
        <p:spPr>
          <a:xfrm>
            <a:off x="403822" y="2132856"/>
            <a:ext cx="4312194" cy="4824536"/>
          </a:xfrm>
        </p:spPr>
        <p:txBody>
          <a:bodyPr>
            <a:noAutofit/>
          </a:bodyPr>
          <a:lstStyle/>
          <a:p>
            <a:pPr marL="514350" indent="-514350">
              <a:buFont typeface="+mj-lt"/>
              <a:buAutoNum type="arabicPeriod"/>
            </a:pPr>
            <a:r>
              <a:rPr lang="en-AU" sz="2400" dirty="0" smtClean="0"/>
              <a:t>The internal iliac veins</a:t>
            </a:r>
          </a:p>
          <a:p>
            <a:pPr marL="514350" indent="-514350">
              <a:buFont typeface="+mj-lt"/>
              <a:buAutoNum type="arabicPeriod"/>
            </a:pPr>
            <a:r>
              <a:rPr lang="en-AU" sz="2400" dirty="0" smtClean="0"/>
              <a:t>The superior rectal artery</a:t>
            </a:r>
            <a:endParaRPr lang="en-AU" sz="2400" dirty="0"/>
          </a:p>
          <a:p>
            <a:pPr marL="514350" indent="-514350">
              <a:buFont typeface="+mj-lt"/>
              <a:buAutoNum type="arabicPeriod"/>
            </a:pPr>
            <a:r>
              <a:rPr lang="en-AU" sz="2400" dirty="0" smtClean="0"/>
              <a:t>The inferior mesenteric vein</a:t>
            </a:r>
            <a:endParaRPr lang="en-AU" sz="2400" dirty="0"/>
          </a:p>
          <a:p>
            <a:pPr marL="514350" lvl="0" indent="-514350">
              <a:buFont typeface="Arial" panose="020B0604020202020204" pitchFamily="34" charset="0"/>
              <a:buAutoNum type="arabicPeriod"/>
            </a:pPr>
            <a:r>
              <a:rPr lang="en-AU" sz="2400" dirty="0" smtClean="0"/>
              <a:t>The splenic vein</a:t>
            </a:r>
          </a:p>
          <a:p>
            <a:pPr marL="514350" lvl="0" indent="-514350">
              <a:buFont typeface="Arial" panose="020B0604020202020204" pitchFamily="34" charset="0"/>
              <a:buAutoNum type="arabicPeriod"/>
            </a:pPr>
            <a:r>
              <a:rPr lang="en-AU" sz="2400" dirty="0" smtClean="0"/>
              <a:t>The inguinal lymph nodes</a:t>
            </a:r>
            <a:endParaRPr lang="en-AU" sz="2400" dirty="0"/>
          </a:p>
        </p:txBody>
      </p:sp>
    </p:spTree>
    <p:custDataLst>
      <p:tags r:id="rId2"/>
    </p:custDataLst>
    <p:extLst>
      <p:ext uri="{BB962C8B-B14F-4D97-AF65-F5344CB8AC3E}">
        <p14:creationId xmlns:p14="http://schemas.microsoft.com/office/powerpoint/2010/main" val="270022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628800"/>
            <a:ext cx="8579296" cy="1728192"/>
          </a:xfrm>
        </p:spPr>
        <p:txBody>
          <a:bodyPr>
            <a:normAutofit fontScale="90000"/>
          </a:bodyPr>
          <a:lstStyle/>
          <a:p>
            <a:pPr algn="l"/>
            <a:r>
              <a:rPr lang="en-AU" sz="4000" dirty="0" smtClean="0"/>
              <a:t>Palliative Care</a:t>
            </a:r>
            <a:r>
              <a:rPr lang="en-AU" sz="4000" dirty="0"/>
              <a:t/>
            </a:r>
            <a:br>
              <a:rPr lang="en-AU" sz="4000" dirty="0"/>
            </a:br>
            <a:r>
              <a:rPr lang="en-US" sz="2700" dirty="0"/>
              <a:t>Patients and </a:t>
            </a:r>
            <a:r>
              <a:rPr lang="en-US" sz="2700" dirty="0" smtClean="0"/>
              <a:t>their families frequently </a:t>
            </a:r>
            <a:r>
              <a:rPr lang="en-US" sz="2700" dirty="0"/>
              <a:t>resist referral to a palliative care service </a:t>
            </a:r>
            <a:r>
              <a:rPr lang="en-US" sz="2700" dirty="0" smtClean="0"/>
              <a:t>because</a:t>
            </a:r>
            <a:r>
              <a:rPr lang="en-AU" sz="2700" dirty="0" smtClean="0"/>
              <a:t>:</a:t>
            </a:r>
            <a:r>
              <a:rPr lang="en-AU" sz="2000" dirty="0"/>
              <a:t/>
            </a:r>
            <a:br>
              <a:rPr lang="en-AU" sz="2000" dirty="0"/>
            </a:br>
            <a:r>
              <a:rPr lang="en-AU" sz="2400" dirty="0"/>
              <a:t/>
            </a:r>
            <a:br>
              <a:rPr lang="en-AU" sz="2400" dirty="0"/>
            </a:br>
            <a:r>
              <a:rPr lang="en-AU" sz="2400" dirty="0"/>
              <a:t/>
            </a:r>
            <a:br>
              <a:rPr lang="en-AU" sz="2400" dirty="0"/>
            </a:br>
            <a:r>
              <a:rPr lang="en-AU" sz="2400" dirty="0"/>
              <a:t/>
            </a:r>
            <a:br>
              <a:rPr lang="en-AU" sz="2400" dirty="0"/>
            </a:br>
            <a:r>
              <a:rPr lang="en-AU" sz="2800" dirty="0"/>
              <a:t/>
            </a:r>
            <a:br>
              <a:rPr lang="en-AU" sz="2800" dirty="0"/>
            </a:br>
            <a:r>
              <a:rPr lang="en-AU" sz="2400" dirty="0"/>
              <a:t/>
            </a:r>
            <a:br>
              <a:rPr lang="en-AU" sz="2400" dirty="0"/>
            </a:br>
            <a:r>
              <a:rPr lang="en-AU" dirty="0"/>
              <a:t/>
            </a:r>
            <a:br>
              <a:rPr lang="en-AU" dirty="0"/>
            </a:br>
            <a:endParaRPr lang="en-AU"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856659040"/>
              </p:ext>
            </p:extLst>
          </p:nvPr>
        </p:nvGraphicFramePr>
        <p:xfrm>
          <a:off x="5148064" y="2636912"/>
          <a:ext cx="3712413" cy="4176464"/>
        </p:xfrm>
        <a:graphic>
          <a:graphicData uri="http://schemas.openxmlformats.org/presentationml/2006/ole">
            <mc:AlternateContent xmlns:mc="http://schemas.openxmlformats.org/markup-compatibility/2006">
              <mc:Choice xmlns:v="urn:schemas-microsoft-com:vml" Requires="v">
                <p:oleObj spid="_x0000_s20498" name="Chart" r:id="rId8" imgW="4572000" imgH="5143500" progId="MSGraph.Chart.8">
                  <p:embed followColorScheme="full"/>
                </p:oleObj>
              </mc:Choice>
              <mc:Fallback>
                <p:oleObj name="Chart" r:id="rId8" imgW="4572000" imgH="5143500" progId="MSGraph.Chart.8">
                  <p:embed followColorScheme="full"/>
                  <p:pic>
                    <p:nvPicPr>
                      <p:cNvPr id="0" name="Picture 15"/>
                      <p:cNvPicPr>
                        <a:picLocks noChangeAspect="1" noChangeArrowheads="1"/>
                      </p:cNvPicPr>
                      <p:nvPr/>
                    </p:nvPicPr>
                    <p:blipFill>
                      <a:blip r:embed="rId9"/>
                      <a:srcRect/>
                      <a:stretch>
                        <a:fillRect/>
                      </a:stretch>
                    </p:blipFill>
                    <p:spPr bwMode="auto">
                      <a:xfrm>
                        <a:off x="5148064" y="2636912"/>
                        <a:ext cx="3712413" cy="41764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rShape1"/>
          <p:cNvSpPr/>
          <p:nvPr>
            <p:custDataLst>
              <p:tags r:id="rId4"/>
            </p:custDataLst>
          </p:nvPr>
        </p:nvSpPr>
        <p:spPr>
          <a:xfrm rot="10800000">
            <a:off x="17742" y="1907395"/>
            <a:ext cx="482600" cy="482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PAnswers"/>
          <p:cNvSpPr>
            <a:spLocks noGrp="1"/>
          </p:cNvSpPr>
          <p:nvPr>
            <p:ph type="body" idx="1"/>
            <p:custDataLst>
              <p:tags r:id="rId5"/>
            </p:custDataLst>
          </p:nvPr>
        </p:nvSpPr>
        <p:spPr>
          <a:xfrm>
            <a:off x="403822" y="1916832"/>
            <a:ext cx="4312194" cy="5040560"/>
          </a:xfrm>
        </p:spPr>
        <p:txBody>
          <a:bodyPr>
            <a:noAutofit/>
          </a:bodyPr>
          <a:lstStyle/>
          <a:p>
            <a:pPr marL="514350" indent="-514350">
              <a:buFont typeface="+mj-lt"/>
              <a:buAutoNum type="arabicPeriod"/>
            </a:pPr>
            <a:r>
              <a:rPr lang="en-AU" sz="2400" dirty="0"/>
              <a:t>P</a:t>
            </a:r>
            <a:r>
              <a:rPr lang="en-US" sz="2400" dirty="0" err="1" smtClean="0"/>
              <a:t>alliative</a:t>
            </a:r>
            <a:r>
              <a:rPr lang="en-US" sz="2400" dirty="0" smtClean="0"/>
              <a:t> </a:t>
            </a:r>
            <a:r>
              <a:rPr lang="en-US" sz="2400" dirty="0"/>
              <a:t>care </a:t>
            </a:r>
            <a:r>
              <a:rPr lang="en-US" sz="2400" dirty="0" smtClean="0"/>
              <a:t>is associated with </a:t>
            </a:r>
            <a:r>
              <a:rPr lang="en-US" sz="2400" dirty="0"/>
              <a:t>dying and the relinquishing of all </a:t>
            </a:r>
            <a:r>
              <a:rPr lang="en-US" sz="2400" dirty="0" smtClean="0"/>
              <a:t>hope</a:t>
            </a:r>
          </a:p>
          <a:p>
            <a:pPr marL="514350" indent="-514350">
              <a:buFont typeface="+mj-lt"/>
              <a:buAutoNum type="arabicPeriod"/>
            </a:pPr>
            <a:r>
              <a:rPr lang="en-US" sz="2400" dirty="0" smtClean="0"/>
              <a:t>The patient </a:t>
            </a:r>
            <a:r>
              <a:rPr lang="en-US" sz="2400" dirty="0"/>
              <a:t>will have to cease all other </a:t>
            </a:r>
            <a:r>
              <a:rPr lang="en-US" sz="2400" dirty="0" smtClean="0"/>
              <a:t>treatment</a:t>
            </a:r>
            <a:endParaRPr lang="en-AU" sz="2400" dirty="0"/>
          </a:p>
          <a:p>
            <a:pPr marL="514350" indent="-514350">
              <a:buFont typeface="+mj-lt"/>
              <a:buAutoNum type="arabicPeriod"/>
            </a:pPr>
            <a:r>
              <a:rPr lang="en-US" sz="2400" dirty="0" smtClean="0"/>
              <a:t>The patient </a:t>
            </a:r>
            <a:r>
              <a:rPr lang="en-US" sz="2400" dirty="0"/>
              <a:t>will be admitted to a palliative care unit or </a:t>
            </a:r>
            <a:r>
              <a:rPr lang="en-US" sz="2400" dirty="0" smtClean="0"/>
              <a:t>hospice</a:t>
            </a:r>
            <a:endParaRPr lang="en-AU" sz="2400" dirty="0"/>
          </a:p>
          <a:p>
            <a:pPr marL="514350" indent="-514350">
              <a:buFont typeface="+mj-lt"/>
              <a:buAutoNum type="arabicPeriod"/>
            </a:pPr>
            <a:r>
              <a:rPr lang="en-US" sz="2400" dirty="0" smtClean="0"/>
              <a:t>The patient </a:t>
            </a:r>
            <a:r>
              <a:rPr lang="en-US" sz="2400" dirty="0"/>
              <a:t>will automatically be prescribed morphine </a:t>
            </a:r>
            <a:endParaRPr lang="en-AU" sz="2400" dirty="0"/>
          </a:p>
        </p:txBody>
      </p:sp>
    </p:spTree>
    <p:custDataLst>
      <p:tags r:id="rId2"/>
    </p:custDataLst>
    <p:extLst>
      <p:ext uri="{BB962C8B-B14F-4D97-AF65-F5344CB8AC3E}">
        <p14:creationId xmlns:p14="http://schemas.microsoft.com/office/powerpoint/2010/main" val="100685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20080"/>
          </a:xfrm>
        </p:spPr>
        <p:txBody>
          <a:bodyPr>
            <a:normAutofit fontScale="90000"/>
          </a:bodyPr>
          <a:lstStyle/>
          <a:p>
            <a:r>
              <a:rPr lang="en-AU" dirty="0" smtClean="0"/>
              <a:t>Obtaining Consent</a:t>
            </a:r>
            <a:endParaRPr lang="en-AU" dirty="0"/>
          </a:p>
        </p:txBody>
      </p:sp>
      <p:sp>
        <p:nvSpPr>
          <p:cNvPr id="3" name="Content Placeholder 2"/>
          <p:cNvSpPr>
            <a:spLocks noGrp="1"/>
          </p:cNvSpPr>
          <p:nvPr>
            <p:ph idx="1"/>
          </p:nvPr>
        </p:nvSpPr>
        <p:spPr>
          <a:xfrm>
            <a:off x="457200" y="836712"/>
            <a:ext cx="8229600" cy="5760640"/>
          </a:xfrm>
        </p:spPr>
        <p:txBody>
          <a:bodyPr>
            <a:normAutofit lnSpcReduction="10000"/>
          </a:bodyPr>
          <a:lstStyle/>
          <a:p>
            <a:r>
              <a:rPr lang="en-US" sz="1900" dirty="0" smtClean="0"/>
              <a:t>In relation to obtaining consent for treatment from a patient, the ordinary duty of disclosure can be modified in all of the following conditions, EXCEPT:</a:t>
            </a:r>
            <a:endParaRPr lang="en-AU" sz="1900" dirty="0" smtClean="0"/>
          </a:p>
          <a:p>
            <a:pPr marL="914400" lvl="1" indent="-514350">
              <a:buFont typeface="+mj-lt"/>
              <a:buAutoNum type="alphaUcPeriod"/>
            </a:pPr>
            <a:r>
              <a:rPr lang="en-US" sz="1900" dirty="0" smtClean="0"/>
              <a:t>When treatment is urgent</a:t>
            </a:r>
          </a:p>
          <a:p>
            <a:pPr marL="447675" lvl="1" indent="0">
              <a:buNone/>
            </a:pPr>
            <a:r>
              <a:rPr lang="en-AU" sz="2000" i="1" dirty="0" smtClean="0">
                <a:solidFill>
                  <a:srgbClr val="FF0000"/>
                </a:solidFill>
              </a:rPr>
              <a:t>True, when doctors are treating in an emergency situation, they can waive consent, if it will take time to obtain (or can’t be obtained from patient).</a:t>
            </a:r>
            <a:endParaRPr lang="en-AU" sz="1900" i="1" dirty="0" smtClean="0">
              <a:solidFill>
                <a:srgbClr val="FF0000"/>
              </a:solidFill>
            </a:endParaRPr>
          </a:p>
          <a:p>
            <a:pPr marL="914400" lvl="1" indent="-514350">
              <a:buFont typeface="+mj-lt"/>
              <a:buAutoNum type="alphaUcPeriod" startAt="2"/>
            </a:pPr>
            <a:r>
              <a:rPr lang="en-US" sz="1900" dirty="0" smtClean="0"/>
              <a:t>When the patient does not understand the language </a:t>
            </a:r>
          </a:p>
          <a:p>
            <a:pPr marL="914400" lvl="1" indent="-514350">
              <a:buNone/>
            </a:pPr>
            <a:r>
              <a:rPr lang="en-AU" sz="2000" i="1" dirty="0" smtClean="0">
                <a:solidFill>
                  <a:srgbClr val="00B050"/>
                </a:solidFill>
              </a:rPr>
              <a:t>False, they should get an interpreter.</a:t>
            </a:r>
            <a:endParaRPr lang="en-AU" sz="1900" i="1" dirty="0" smtClean="0">
              <a:solidFill>
                <a:srgbClr val="00B050"/>
              </a:solidFill>
            </a:endParaRPr>
          </a:p>
          <a:p>
            <a:pPr marL="914400" lvl="1" indent="-514350">
              <a:buFont typeface="+mj-lt"/>
              <a:buAutoNum type="alphaUcPeriod" startAt="3"/>
            </a:pPr>
            <a:r>
              <a:rPr lang="en-US" sz="1900" dirty="0" smtClean="0"/>
              <a:t>Patient is unconscious/incompetent (but a duty of disclosure would apply to the person responsible)</a:t>
            </a:r>
          </a:p>
          <a:p>
            <a:pPr marL="914400" lvl="1" indent="-514350">
              <a:buNone/>
            </a:pPr>
            <a:r>
              <a:rPr lang="en-AU" sz="2000" i="1" dirty="0" smtClean="0">
                <a:solidFill>
                  <a:srgbClr val="FF0000"/>
                </a:solidFill>
              </a:rPr>
              <a:t>True, but consent from a ‘person responsible’ should be obtained</a:t>
            </a:r>
            <a:endParaRPr lang="en-AU" sz="1900" dirty="0" smtClean="0">
              <a:solidFill>
                <a:srgbClr val="FF0000"/>
              </a:solidFill>
            </a:endParaRPr>
          </a:p>
          <a:p>
            <a:pPr marL="893763" lvl="1" indent="-446088">
              <a:buFont typeface="+mj-lt"/>
              <a:buAutoNum type="alphaUcPeriod" startAt="4"/>
            </a:pPr>
            <a:r>
              <a:rPr lang="en-US" sz="1900" dirty="0" smtClean="0"/>
              <a:t>When the information might lead to serious physical or mental harm to the patient</a:t>
            </a:r>
          </a:p>
          <a:p>
            <a:pPr marL="447675" lvl="1" indent="0">
              <a:buNone/>
            </a:pPr>
            <a:r>
              <a:rPr lang="en-AU" sz="2000" i="1" dirty="0" smtClean="0">
                <a:solidFill>
                  <a:srgbClr val="FF0000"/>
                </a:solidFill>
              </a:rPr>
              <a:t>True, the doctor does not need to deliver information that could harm a patient</a:t>
            </a:r>
            <a:endParaRPr lang="en-AU" sz="1900" dirty="0" smtClean="0">
              <a:solidFill>
                <a:srgbClr val="FF0000"/>
              </a:solidFill>
            </a:endParaRPr>
          </a:p>
          <a:p>
            <a:pPr marL="914400" lvl="1" indent="-514350">
              <a:buFont typeface="+mj-lt"/>
              <a:buAutoNum type="alphaUcPeriod" startAt="5"/>
            </a:pPr>
            <a:r>
              <a:rPr lang="en-US" sz="1900" dirty="0" smtClean="0"/>
              <a:t>When the patient waives the right</a:t>
            </a:r>
          </a:p>
          <a:p>
            <a:pPr marL="447675" lvl="1" indent="0">
              <a:buNone/>
            </a:pPr>
            <a:r>
              <a:rPr lang="en-AU" sz="2000" i="1" dirty="0" smtClean="0">
                <a:solidFill>
                  <a:srgbClr val="FF0000"/>
                </a:solidFill>
              </a:rPr>
              <a:t>True, patients can say they don’t want information and waive their right to disclosure</a:t>
            </a:r>
            <a:endParaRPr lang="en-US" sz="1900" i="1" dirty="0" smtClean="0">
              <a:solidFill>
                <a:srgbClr val="FF0000"/>
              </a:solidFill>
            </a:endParaRPr>
          </a:p>
          <a:p>
            <a:pPr marL="914400" lvl="1" indent="-514350">
              <a:buFont typeface="+mj-lt"/>
              <a:buAutoNum type="alphaUcPeriod" startAt="5"/>
            </a:pPr>
            <a:endParaRPr lang="en-US" sz="1900" dirty="0" smtClean="0"/>
          </a:p>
          <a:p>
            <a:pPr marL="914400" lvl="1" indent="-514350">
              <a:buFont typeface="+mj-lt"/>
              <a:buAutoNum type="alphaUcPeriod" startAt="5"/>
            </a:pPr>
            <a:endParaRPr lang="en-AU" sz="1900" dirty="0" smtClean="0"/>
          </a:p>
          <a:p>
            <a:endParaRPr lang="en-AU"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562670"/>
            <a:ext cx="8229600" cy="1714202"/>
          </a:xfrm>
        </p:spPr>
        <p:txBody>
          <a:bodyPr>
            <a:normAutofit fontScale="90000"/>
          </a:bodyPr>
          <a:lstStyle/>
          <a:p>
            <a:r>
              <a:rPr lang="en-AU" sz="4000" dirty="0" smtClean="0"/>
              <a:t>Histology of Bone</a:t>
            </a:r>
            <a:r>
              <a:rPr lang="en-AU" dirty="0" smtClean="0"/>
              <a:t/>
            </a:r>
            <a:br>
              <a:rPr lang="en-AU" dirty="0" smtClean="0"/>
            </a:br>
            <a:r>
              <a:rPr lang="en-US" sz="2800" dirty="0" smtClean="0"/>
              <a:t>Regarding the </a:t>
            </a:r>
            <a:r>
              <a:rPr lang="en-US" sz="2800" dirty="0"/>
              <a:t>histology of bone formation, </a:t>
            </a:r>
            <a:r>
              <a:rPr lang="en-US" sz="2800" dirty="0" smtClean="0"/>
              <a:t>which ONE of the </a:t>
            </a:r>
            <a:r>
              <a:rPr lang="en-US" sz="2800" dirty="0"/>
              <a:t>following statements </a:t>
            </a:r>
            <a:r>
              <a:rPr lang="en-US" sz="2800" dirty="0" smtClean="0"/>
              <a:t>is MOST CORRECT?</a:t>
            </a:r>
            <a:r>
              <a:rPr lang="en-AU" dirty="0"/>
              <a:t/>
            </a:r>
            <a:br>
              <a:rPr lang="en-AU" dirty="0"/>
            </a:br>
            <a:endParaRPr lang="en-AU"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218625694"/>
              </p:ext>
            </p:extLst>
          </p:nvPr>
        </p:nvGraphicFramePr>
        <p:xfrm>
          <a:off x="5076056" y="2060848"/>
          <a:ext cx="3944099" cy="4437111"/>
        </p:xfrm>
        <a:graphic>
          <a:graphicData uri="http://schemas.openxmlformats.org/presentationml/2006/ole">
            <mc:AlternateContent xmlns:mc="http://schemas.openxmlformats.org/markup-compatibility/2006">
              <mc:Choice xmlns:v="urn:schemas-microsoft-com:vml" Requires="v">
                <p:oleObj spid="_x0000_s18456" name="Chart" r:id="rId8" imgW="4572000" imgH="5143500" progId="MSGraph.Chart.8">
                  <p:embed followColorScheme="full"/>
                </p:oleObj>
              </mc:Choice>
              <mc:Fallback>
                <p:oleObj name="Chart" r:id="rId8" imgW="4572000" imgH="5143500" progId="MSGraph.Chart.8">
                  <p:embed followColorScheme="full"/>
                  <p:pic>
                    <p:nvPicPr>
                      <p:cNvPr id="0" name="Picture 21"/>
                      <p:cNvPicPr>
                        <a:picLocks noChangeAspect="1" noChangeArrowheads="1"/>
                      </p:cNvPicPr>
                      <p:nvPr/>
                    </p:nvPicPr>
                    <p:blipFill>
                      <a:blip r:embed="rId9"/>
                      <a:srcRect/>
                      <a:stretch>
                        <a:fillRect/>
                      </a:stretch>
                    </p:blipFill>
                    <p:spPr bwMode="auto">
                      <a:xfrm>
                        <a:off x="5076056" y="2060848"/>
                        <a:ext cx="3944099" cy="44371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rShape1"/>
          <p:cNvSpPr/>
          <p:nvPr>
            <p:custDataLst>
              <p:tags r:id="rId4"/>
            </p:custDataLst>
          </p:nvPr>
        </p:nvSpPr>
        <p:spPr>
          <a:xfrm rot="10800000">
            <a:off x="132080" y="2276872"/>
            <a:ext cx="406400" cy="406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PAnswers"/>
          <p:cNvSpPr>
            <a:spLocks noGrp="1"/>
          </p:cNvSpPr>
          <p:nvPr>
            <p:ph type="body" idx="1"/>
            <p:custDataLst>
              <p:tags r:id="rId5"/>
            </p:custDataLst>
          </p:nvPr>
        </p:nvSpPr>
        <p:spPr>
          <a:xfrm>
            <a:off x="457200" y="2244005"/>
            <a:ext cx="4114800" cy="4353347"/>
          </a:xfrm>
        </p:spPr>
        <p:txBody>
          <a:bodyPr>
            <a:noAutofit/>
          </a:bodyPr>
          <a:lstStyle/>
          <a:p>
            <a:pPr marL="514350" lvl="0" indent="-514350">
              <a:buFont typeface="Arial" panose="020B0604020202020204" pitchFamily="34" charset="0"/>
              <a:buAutoNum type="arabicPeriod"/>
            </a:pPr>
            <a:r>
              <a:rPr lang="en-AU" sz="2000" dirty="0" err="1" smtClean="0"/>
              <a:t>Endochodral</a:t>
            </a:r>
            <a:r>
              <a:rPr lang="en-AU" sz="2000" dirty="0" smtClean="0"/>
              <a:t> </a:t>
            </a:r>
            <a:r>
              <a:rPr lang="en-AU" sz="2000" dirty="0"/>
              <a:t>bone ossification includes a cartilage </a:t>
            </a:r>
            <a:r>
              <a:rPr lang="en-AU" sz="2000" dirty="0" smtClean="0"/>
              <a:t>model</a:t>
            </a:r>
          </a:p>
          <a:p>
            <a:pPr marL="514350" lvl="0" indent="-514350">
              <a:buFont typeface="Arial" panose="020B0604020202020204" pitchFamily="34" charset="0"/>
              <a:buAutoNum type="arabicPeriod"/>
            </a:pPr>
            <a:r>
              <a:rPr lang="en-AU" sz="2000" dirty="0" smtClean="0"/>
              <a:t>Endochondral </a:t>
            </a:r>
            <a:r>
              <a:rPr lang="en-AU" sz="2000" dirty="0"/>
              <a:t>ossification occurs in the flat bones of the </a:t>
            </a:r>
            <a:r>
              <a:rPr lang="en-AU" sz="2000" dirty="0" smtClean="0"/>
              <a:t>skull</a:t>
            </a:r>
          </a:p>
          <a:p>
            <a:pPr marL="514350" lvl="0" indent="-514350">
              <a:buFont typeface="Arial" panose="020B0604020202020204" pitchFamily="34" charset="0"/>
              <a:buAutoNum type="arabicPeriod"/>
            </a:pPr>
            <a:r>
              <a:rPr lang="en-AU" sz="2000" dirty="0" smtClean="0"/>
              <a:t>Intramembranous </a:t>
            </a:r>
            <a:r>
              <a:rPr lang="en-AU" sz="2000" dirty="0"/>
              <a:t>ossification occurs in long </a:t>
            </a:r>
            <a:r>
              <a:rPr lang="en-AU" sz="2000" dirty="0" smtClean="0"/>
              <a:t>bones</a:t>
            </a:r>
          </a:p>
          <a:p>
            <a:pPr marL="514350" lvl="0" indent="-514350">
              <a:buFont typeface="Arial" panose="020B0604020202020204" pitchFamily="34" charset="0"/>
              <a:buAutoNum type="arabicPeriod"/>
            </a:pPr>
            <a:r>
              <a:rPr lang="en-AU" sz="2000" dirty="0" smtClean="0"/>
              <a:t>Endochondral </a:t>
            </a:r>
            <a:r>
              <a:rPr lang="en-AU" sz="2000" dirty="0"/>
              <a:t>ossification commences with osteoblast activity</a:t>
            </a:r>
          </a:p>
          <a:p>
            <a:pPr marL="514350" indent="-514350">
              <a:buFont typeface="Arial" panose="020B0604020202020204" pitchFamily="34" charset="0"/>
              <a:buAutoNum type="arabicPeriod"/>
            </a:pPr>
            <a:r>
              <a:rPr lang="en-US" sz="2000" dirty="0"/>
              <a:t>Intramembranous ossification commences </a:t>
            </a:r>
            <a:r>
              <a:rPr lang="en-US" sz="2000" dirty="0" smtClean="0"/>
              <a:t>with </a:t>
            </a:r>
            <a:r>
              <a:rPr lang="en-US" sz="2000" dirty="0" err="1" smtClean="0"/>
              <a:t>chondroblast</a:t>
            </a:r>
            <a:r>
              <a:rPr lang="en-US" sz="2000" dirty="0" smtClean="0"/>
              <a:t> </a:t>
            </a:r>
            <a:r>
              <a:rPr lang="en-US" sz="2000" dirty="0"/>
              <a:t>activity</a:t>
            </a:r>
          </a:p>
        </p:txBody>
      </p:sp>
    </p:spTree>
    <p:custDataLst>
      <p:tags r:id="rId2"/>
    </p:custDataLst>
    <p:extLst>
      <p:ext uri="{BB962C8B-B14F-4D97-AF65-F5344CB8AC3E}">
        <p14:creationId xmlns:p14="http://schemas.microsoft.com/office/powerpoint/2010/main" val="415054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5496" y="562670"/>
            <a:ext cx="9001000" cy="1714202"/>
          </a:xfrm>
        </p:spPr>
        <p:txBody>
          <a:bodyPr>
            <a:normAutofit fontScale="90000"/>
          </a:bodyPr>
          <a:lstStyle/>
          <a:p>
            <a:r>
              <a:rPr lang="en-AU" sz="4000" dirty="0" smtClean="0"/>
              <a:t>Post-operative Infections</a:t>
            </a:r>
            <a:r>
              <a:rPr lang="en-AU" dirty="0" smtClean="0"/>
              <a:t/>
            </a:r>
            <a:br>
              <a:rPr lang="en-AU" dirty="0" smtClean="0"/>
            </a:br>
            <a:r>
              <a:rPr lang="en-US" sz="2800" dirty="0"/>
              <a:t>Which </a:t>
            </a:r>
            <a:r>
              <a:rPr lang="en-US" sz="2800" dirty="0" smtClean="0"/>
              <a:t>ONE of </a:t>
            </a:r>
            <a:r>
              <a:rPr lang="en-US" sz="2800" dirty="0"/>
              <a:t>the groups of pathogens listed below contains the </a:t>
            </a:r>
            <a:r>
              <a:rPr lang="en-US" sz="2800" dirty="0" smtClean="0"/>
              <a:t>bacteria </a:t>
            </a:r>
            <a:r>
              <a:rPr lang="en-US" sz="2800" dirty="0"/>
              <a:t>most commonly responsible for surgical site </a:t>
            </a:r>
            <a:r>
              <a:rPr lang="en-US" sz="2800" dirty="0" smtClean="0"/>
              <a:t>infections?</a:t>
            </a:r>
            <a:r>
              <a:rPr lang="en-AU" dirty="0"/>
              <a:t/>
            </a:r>
            <a:br>
              <a:rPr lang="en-AU" dirty="0"/>
            </a:br>
            <a:endParaRPr lang="en-AU"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4265745503"/>
              </p:ext>
            </p:extLst>
          </p:nvPr>
        </p:nvGraphicFramePr>
        <p:xfrm>
          <a:off x="5076056" y="2060848"/>
          <a:ext cx="3944099" cy="4437111"/>
        </p:xfrm>
        <a:graphic>
          <a:graphicData uri="http://schemas.openxmlformats.org/presentationml/2006/ole">
            <mc:AlternateContent xmlns:mc="http://schemas.openxmlformats.org/markup-compatibility/2006">
              <mc:Choice xmlns:v="urn:schemas-microsoft-com:vml" Requires="v">
                <p:oleObj spid="_x0000_s2125" name="Chart" r:id="rId7" imgW="4572000" imgH="5143500" progId="MSGraph.Chart.8">
                  <p:embed followColorScheme="full"/>
                </p:oleObj>
              </mc:Choice>
              <mc:Fallback>
                <p:oleObj name="Chart" r:id="rId7" imgW="4572000" imgH="5143500" progId="MSGraph.Chart.8">
                  <p:embed followColorScheme="full"/>
                  <p:pic>
                    <p:nvPicPr>
                      <p:cNvPr id="0" name="Picture 74"/>
                      <p:cNvPicPr>
                        <a:picLocks noChangeAspect="1" noChangeArrowheads="1"/>
                      </p:cNvPicPr>
                      <p:nvPr/>
                    </p:nvPicPr>
                    <p:blipFill>
                      <a:blip r:embed="rId8"/>
                      <a:srcRect/>
                      <a:stretch>
                        <a:fillRect/>
                      </a:stretch>
                    </p:blipFill>
                    <p:spPr bwMode="auto">
                      <a:xfrm>
                        <a:off x="5076056" y="2060848"/>
                        <a:ext cx="3944099" cy="44371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PAnswers"/>
          <p:cNvSpPr>
            <a:spLocks noGrp="1"/>
          </p:cNvSpPr>
          <p:nvPr>
            <p:ph type="body" idx="1"/>
            <p:custDataLst>
              <p:tags r:id="rId4"/>
            </p:custDataLst>
          </p:nvPr>
        </p:nvSpPr>
        <p:spPr>
          <a:xfrm>
            <a:off x="457200" y="2244005"/>
            <a:ext cx="4114800" cy="4353347"/>
          </a:xfrm>
        </p:spPr>
        <p:txBody>
          <a:bodyPr>
            <a:noAutofit/>
          </a:bodyPr>
          <a:lstStyle/>
          <a:p>
            <a:pPr marL="514350" indent="-514350">
              <a:buFont typeface="Arial" panose="020B0604020202020204" pitchFamily="34" charset="0"/>
              <a:buAutoNum type="arabicPeriod"/>
            </a:pPr>
            <a:r>
              <a:rPr lang="en-US" sz="2000" i="1" dirty="0" smtClean="0"/>
              <a:t>Staphylococcus </a:t>
            </a:r>
            <a:r>
              <a:rPr lang="en-US" sz="2000" i="1" dirty="0"/>
              <a:t>aureus, Enterococcus spp. Pseudomonas </a:t>
            </a:r>
            <a:r>
              <a:rPr lang="en-US" sz="2000" i="1" dirty="0" smtClean="0"/>
              <a:t>aeruginosa</a:t>
            </a:r>
          </a:p>
          <a:p>
            <a:pPr marL="514350" indent="-514350">
              <a:buFont typeface="Arial" panose="020B0604020202020204" pitchFamily="34" charset="0"/>
              <a:buAutoNum type="arabicPeriod"/>
            </a:pPr>
            <a:r>
              <a:rPr lang="en-US" sz="2000" i="1" dirty="0" smtClean="0"/>
              <a:t>Escherichia </a:t>
            </a:r>
            <a:r>
              <a:rPr lang="en-US" sz="2000" i="1" dirty="0"/>
              <a:t>coli, </a:t>
            </a:r>
            <a:r>
              <a:rPr lang="en-US" sz="2000" dirty="0" smtClean="0"/>
              <a:t>Coagulase-</a:t>
            </a:r>
            <a:r>
              <a:rPr lang="en-US" sz="2000" dirty="0" err="1" smtClean="0"/>
              <a:t>ve</a:t>
            </a:r>
            <a:r>
              <a:rPr lang="en-US" sz="2000" dirty="0" smtClean="0"/>
              <a:t> </a:t>
            </a:r>
            <a:r>
              <a:rPr lang="en-US" sz="2000" i="1" dirty="0"/>
              <a:t>Staphylococci, </a:t>
            </a:r>
            <a:r>
              <a:rPr lang="en-US" sz="2000" i="1" dirty="0" err="1"/>
              <a:t>Klebsiella</a:t>
            </a:r>
            <a:r>
              <a:rPr lang="en-US" sz="2000" dirty="0"/>
              <a:t> spp</a:t>
            </a:r>
            <a:r>
              <a:rPr lang="en-US" sz="2000" dirty="0" smtClean="0"/>
              <a:t>.</a:t>
            </a:r>
          </a:p>
          <a:p>
            <a:pPr marL="514350" indent="-514350">
              <a:buFont typeface="Arial" panose="020B0604020202020204" pitchFamily="34" charset="0"/>
              <a:buAutoNum type="arabicPeriod"/>
            </a:pPr>
            <a:r>
              <a:rPr lang="en-US" sz="2000" i="1" dirty="0" smtClean="0"/>
              <a:t>Staphylococcus </a:t>
            </a:r>
            <a:r>
              <a:rPr lang="en-US" sz="2000" i="1" dirty="0"/>
              <a:t>aureus, Pseudomonas aeruginosa, Escherichia </a:t>
            </a:r>
            <a:r>
              <a:rPr lang="en-US" sz="2000" i="1" dirty="0" smtClean="0"/>
              <a:t>coli</a:t>
            </a:r>
          </a:p>
          <a:p>
            <a:pPr marL="514350" indent="-514350">
              <a:buFont typeface="Arial" panose="020B0604020202020204" pitchFamily="34" charset="0"/>
              <a:buAutoNum type="arabicPeriod"/>
            </a:pPr>
            <a:r>
              <a:rPr lang="en-US" sz="2000" dirty="0" smtClean="0"/>
              <a:t>Coagulase -</a:t>
            </a:r>
            <a:r>
              <a:rPr lang="en-US" sz="2000" dirty="0" err="1" smtClean="0"/>
              <a:t>ve</a:t>
            </a:r>
            <a:r>
              <a:rPr lang="en-US" sz="2000" dirty="0" smtClean="0"/>
              <a:t> </a:t>
            </a:r>
            <a:r>
              <a:rPr lang="en-US" sz="2000" i="1" dirty="0"/>
              <a:t>Staphylococci, Escherichia coli,  Enterobacter spp</a:t>
            </a:r>
            <a:r>
              <a:rPr lang="en-US" sz="2000" i="1" dirty="0" smtClean="0"/>
              <a:t>.</a:t>
            </a:r>
            <a:endParaRPr lang="en-US" sz="2000" dirty="0"/>
          </a:p>
        </p:txBody>
      </p:sp>
      <p:sp>
        <p:nvSpPr>
          <p:cNvPr id="8" name="CorShape1"/>
          <p:cNvSpPr/>
          <p:nvPr>
            <p:custDataLst>
              <p:tags r:id="rId5"/>
            </p:custDataLst>
          </p:nvPr>
        </p:nvSpPr>
        <p:spPr>
          <a:xfrm rot="10800000">
            <a:off x="-10160" y="4069418"/>
            <a:ext cx="584200" cy="584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2"/>
    </p:custDataLst>
    <p:extLst>
      <p:ext uri="{BB962C8B-B14F-4D97-AF65-F5344CB8AC3E}">
        <p14:creationId xmlns:p14="http://schemas.microsoft.com/office/powerpoint/2010/main" val="79451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562670"/>
            <a:ext cx="8229600" cy="1714202"/>
          </a:xfrm>
        </p:spPr>
        <p:txBody>
          <a:bodyPr>
            <a:normAutofit fontScale="90000"/>
          </a:bodyPr>
          <a:lstStyle/>
          <a:p>
            <a:r>
              <a:rPr lang="en-AU" sz="4000" dirty="0" smtClean="0"/>
              <a:t>Arthritis</a:t>
            </a:r>
            <a:r>
              <a:rPr lang="en-AU" dirty="0" smtClean="0"/>
              <a:t/>
            </a:r>
            <a:br>
              <a:rPr lang="en-AU" dirty="0" smtClean="0"/>
            </a:br>
            <a:r>
              <a:rPr lang="en-US" sz="2800" dirty="0"/>
              <a:t>A 65 year-old woman presents with pain and swelling of her hands. Based upon history and clinical examination, which ONE of the following statements is the MOST CORRECT</a:t>
            </a:r>
            <a:r>
              <a:rPr lang="en-US" sz="2800" dirty="0" smtClean="0"/>
              <a:t>?</a:t>
            </a:r>
            <a:r>
              <a:rPr lang="en-AU" dirty="0"/>
              <a:t/>
            </a:r>
            <a:br>
              <a:rPr lang="en-AU" dirty="0"/>
            </a:br>
            <a:endParaRPr lang="en-AU"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3826138675"/>
              </p:ext>
            </p:extLst>
          </p:nvPr>
        </p:nvGraphicFramePr>
        <p:xfrm>
          <a:off x="5371749" y="2060849"/>
          <a:ext cx="3648406" cy="4104456"/>
        </p:xfrm>
        <a:graphic>
          <a:graphicData uri="http://schemas.openxmlformats.org/presentationml/2006/ole">
            <mc:AlternateContent xmlns:mc="http://schemas.openxmlformats.org/markup-compatibility/2006">
              <mc:Choice xmlns:v="urn:schemas-microsoft-com:vml" Requires="v">
                <p:oleObj spid="_x0000_s4163" name="Chart" r:id="rId8" imgW="4572000" imgH="5143500" progId="MSGraph.Chart.8">
                  <p:embed followColorScheme="full"/>
                </p:oleObj>
              </mc:Choice>
              <mc:Fallback>
                <p:oleObj name="Chart" r:id="rId8" imgW="4572000" imgH="5143500" progId="MSGraph.Chart.8">
                  <p:embed followColorScheme="full"/>
                  <p:pic>
                    <p:nvPicPr>
                      <p:cNvPr id="0" name="Picture 64"/>
                      <p:cNvPicPr>
                        <a:picLocks noChangeAspect="1" noChangeArrowheads="1"/>
                      </p:cNvPicPr>
                      <p:nvPr/>
                    </p:nvPicPr>
                    <p:blipFill>
                      <a:blip r:embed="rId9"/>
                      <a:srcRect/>
                      <a:stretch>
                        <a:fillRect/>
                      </a:stretch>
                    </p:blipFill>
                    <p:spPr bwMode="auto">
                      <a:xfrm>
                        <a:off x="5371749" y="2060849"/>
                        <a:ext cx="3648406" cy="41044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rShape1"/>
          <p:cNvSpPr/>
          <p:nvPr>
            <p:custDataLst>
              <p:tags r:id="rId4"/>
            </p:custDataLst>
          </p:nvPr>
        </p:nvSpPr>
        <p:spPr>
          <a:xfrm rot="10800000">
            <a:off x="132080" y="4606776"/>
            <a:ext cx="406400" cy="406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PAnswers"/>
          <p:cNvSpPr>
            <a:spLocks noGrp="1"/>
          </p:cNvSpPr>
          <p:nvPr>
            <p:ph type="body" idx="1"/>
            <p:custDataLst>
              <p:tags r:id="rId5"/>
            </p:custDataLst>
          </p:nvPr>
        </p:nvSpPr>
        <p:spPr>
          <a:xfrm>
            <a:off x="457200" y="2244005"/>
            <a:ext cx="4690864" cy="4353347"/>
          </a:xfrm>
        </p:spPr>
        <p:txBody>
          <a:bodyPr>
            <a:noAutofit/>
          </a:bodyPr>
          <a:lstStyle/>
          <a:p>
            <a:pPr marL="514350" indent="-514350">
              <a:buFont typeface="Arial" panose="020B0604020202020204" pitchFamily="34" charset="0"/>
              <a:buAutoNum type="arabicPeriod"/>
            </a:pPr>
            <a:r>
              <a:rPr lang="en-US" sz="2000" dirty="0" smtClean="0"/>
              <a:t>Involvement </a:t>
            </a:r>
            <a:r>
              <a:rPr lang="en-US" sz="2000" dirty="0"/>
              <a:t>of the </a:t>
            </a:r>
            <a:r>
              <a:rPr lang="en-US" sz="2000" dirty="0" smtClean="0"/>
              <a:t>PIP joints </a:t>
            </a:r>
            <a:r>
              <a:rPr lang="en-US" sz="2000" dirty="0"/>
              <a:t>with sparing of the </a:t>
            </a:r>
            <a:r>
              <a:rPr lang="en-US" sz="2000" dirty="0" smtClean="0"/>
              <a:t>MCP </a:t>
            </a:r>
            <a:r>
              <a:rPr lang="en-US" sz="2000" dirty="0"/>
              <a:t>joints is suggestive of rheumatoid </a:t>
            </a:r>
            <a:r>
              <a:rPr lang="en-US" sz="2000" dirty="0" smtClean="0"/>
              <a:t>arthritis</a:t>
            </a:r>
          </a:p>
          <a:p>
            <a:pPr marL="514350" indent="-514350">
              <a:buFont typeface="Arial" panose="020B0604020202020204" pitchFamily="34" charset="0"/>
              <a:buAutoNum type="arabicPeriod"/>
            </a:pPr>
            <a:r>
              <a:rPr lang="en-US" sz="2000" dirty="0" smtClean="0"/>
              <a:t>Boggy </a:t>
            </a:r>
            <a:r>
              <a:rPr lang="en-US" sz="2000" dirty="0"/>
              <a:t>swelling of the wrist joints is suggestive of </a:t>
            </a:r>
            <a:r>
              <a:rPr lang="en-US" sz="2000" dirty="0" smtClean="0"/>
              <a:t>osteoarthritis</a:t>
            </a:r>
          </a:p>
          <a:p>
            <a:pPr marL="514350" indent="-514350">
              <a:buFont typeface="Arial" panose="020B0604020202020204" pitchFamily="34" charset="0"/>
              <a:buAutoNum type="arabicPeriod"/>
            </a:pPr>
            <a:r>
              <a:rPr lang="en-US" sz="2000" dirty="0" smtClean="0"/>
              <a:t>Early </a:t>
            </a:r>
            <a:r>
              <a:rPr lang="en-US" sz="2000" dirty="0"/>
              <a:t>morning stiffness for more than 1 hour suggests </a:t>
            </a:r>
            <a:r>
              <a:rPr lang="en-US" sz="2000" dirty="0" smtClean="0"/>
              <a:t>osteoarthritis</a:t>
            </a:r>
          </a:p>
          <a:p>
            <a:pPr marL="514350" indent="-514350">
              <a:buFont typeface="Arial" panose="020B0604020202020204" pitchFamily="34" charset="0"/>
              <a:buAutoNum type="arabicPeriod"/>
            </a:pPr>
            <a:r>
              <a:rPr lang="en-US" sz="2000" dirty="0"/>
              <a:t>B</a:t>
            </a:r>
            <a:r>
              <a:rPr lang="en-US" sz="2000" dirty="0" smtClean="0"/>
              <a:t>ony </a:t>
            </a:r>
            <a:r>
              <a:rPr lang="en-US" sz="2000" dirty="0"/>
              <a:t>swelling of the distal inter-phalangeal joints is suggestive of </a:t>
            </a:r>
            <a:r>
              <a:rPr lang="en-US" sz="2000" dirty="0" smtClean="0"/>
              <a:t>osteoarthritis</a:t>
            </a:r>
          </a:p>
          <a:p>
            <a:pPr marL="514350" indent="-514350">
              <a:buFont typeface="Arial" panose="020B0604020202020204" pitchFamily="34" charset="0"/>
              <a:buAutoNum type="arabicPeriod"/>
            </a:pPr>
            <a:r>
              <a:rPr lang="en-US" sz="2000" dirty="0" smtClean="0"/>
              <a:t>Symmetrical </a:t>
            </a:r>
            <a:r>
              <a:rPr lang="en-US" sz="2000" dirty="0"/>
              <a:t>soft-tissue swelling involving the </a:t>
            </a:r>
            <a:r>
              <a:rPr lang="en-US" sz="2000" dirty="0" smtClean="0"/>
              <a:t>PIP but </a:t>
            </a:r>
            <a:r>
              <a:rPr lang="en-US" sz="2000" dirty="0"/>
              <a:t>not </a:t>
            </a:r>
            <a:r>
              <a:rPr lang="en-US" sz="2000" dirty="0" smtClean="0"/>
              <a:t>DIP joints </a:t>
            </a:r>
            <a:r>
              <a:rPr lang="en-US" sz="2000" dirty="0"/>
              <a:t>is suggestive of gout</a:t>
            </a:r>
          </a:p>
        </p:txBody>
      </p:sp>
    </p:spTree>
    <p:custDataLst>
      <p:tags r:id="rId2"/>
    </p:custDataLst>
    <p:extLst>
      <p:ext uri="{BB962C8B-B14F-4D97-AF65-F5344CB8AC3E}">
        <p14:creationId xmlns:p14="http://schemas.microsoft.com/office/powerpoint/2010/main" val="88702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562670"/>
            <a:ext cx="8229600" cy="1714202"/>
          </a:xfrm>
        </p:spPr>
        <p:txBody>
          <a:bodyPr>
            <a:normAutofit fontScale="90000"/>
          </a:bodyPr>
          <a:lstStyle/>
          <a:p>
            <a:r>
              <a:rPr lang="en-AU" sz="4000" dirty="0" smtClean="0"/>
              <a:t>Anatomy – Spinal Nerves</a:t>
            </a:r>
            <a:r>
              <a:rPr lang="en-AU" dirty="0" smtClean="0"/>
              <a:t/>
            </a:r>
            <a:br>
              <a:rPr lang="en-AU" dirty="0" smtClean="0"/>
            </a:br>
            <a:r>
              <a:rPr lang="en-AU" sz="2800" dirty="0"/>
              <a:t>A patient presents with loss of the patellar reflex and cutaneous sensation to the anteromedial side of the leg.  Which spinal nerve is most likely implicated?</a:t>
            </a:r>
            <a:r>
              <a:rPr lang="en-AU" dirty="0"/>
              <a:t/>
            </a:r>
            <a:br>
              <a:rPr lang="en-AU" dirty="0"/>
            </a:br>
            <a:endParaRPr lang="en-AU"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83610540"/>
              </p:ext>
            </p:extLst>
          </p:nvPr>
        </p:nvGraphicFramePr>
        <p:xfrm>
          <a:off x="5076056" y="2060848"/>
          <a:ext cx="3944099" cy="4437111"/>
        </p:xfrm>
        <a:graphic>
          <a:graphicData uri="http://schemas.openxmlformats.org/presentationml/2006/ole">
            <mc:AlternateContent xmlns:mc="http://schemas.openxmlformats.org/markup-compatibility/2006">
              <mc:Choice xmlns:v="urn:schemas-microsoft-com:vml" Requires="v">
                <p:oleObj spid="_x0000_s5189" name="Chart" r:id="rId7" imgW="4572000" imgH="5143500" progId="MSGraph.Chart.8">
                  <p:embed followColorScheme="full"/>
                </p:oleObj>
              </mc:Choice>
              <mc:Fallback>
                <p:oleObj name="Chart" r:id="rId7" imgW="4572000" imgH="5143500" progId="MSGraph.Chart.8">
                  <p:embed followColorScheme="full"/>
                  <p:pic>
                    <p:nvPicPr>
                      <p:cNvPr id="0" name="Picture 66"/>
                      <p:cNvPicPr>
                        <a:picLocks noChangeAspect="1" noChangeArrowheads="1"/>
                      </p:cNvPicPr>
                      <p:nvPr/>
                    </p:nvPicPr>
                    <p:blipFill>
                      <a:blip r:embed="rId8"/>
                      <a:srcRect/>
                      <a:stretch>
                        <a:fillRect/>
                      </a:stretch>
                    </p:blipFill>
                    <p:spPr bwMode="auto">
                      <a:xfrm>
                        <a:off x="5076056" y="2060848"/>
                        <a:ext cx="3944099" cy="44371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rShape1"/>
          <p:cNvSpPr/>
          <p:nvPr>
            <p:custDataLst>
              <p:tags r:id="rId4"/>
            </p:custDataLst>
          </p:nvPr>
        </p:nvSpPr>
        <p:spPr>
          <a:xfrm rot="10800000">
            <a:off x="217478" y="2790764"/>
            <a:ext cx="322073" cy="278195"/>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PAnswers"/>
          <p:cNvSpPr>
            <a:spLocks noGrp="1"/>
          </p:cNvSpPr>
          <p:nvPr>
            <p:ph type="body" idx="1"/>
            <p:custDataLst>
              <p:tags r:id="rId5"/>
            </p:custDataLst>
          </p:nvPr>
        </p:nvSpPr>
        <p:spPr>
          <a:xfrm>
            <a:off x="457200" y="2244005"/>
            <a:ext cx="4114800" cy="4353347"/>
          </a:xfrm>
        </p:spPr>
        <p:txBody>
          <a:bodyPr>
            <a:noAutofit/>
          </a:bodyPr>
          <a:lstStyle/>
          <a:p>
            <a:pPr marL="514350" indent="-514350">
              <a:buFont typeface="Arial" panose="020B0604020202020204" pitchFamily="34" charset="0"/>
              <a:buAutoNum type="arabicPeriod"/>
            </a:pPr>
            <a:r>
              <a:rPr lang="en-AU" sz="2400" dirty="0" smtClean="0"/>
              <a:t>L2</a:t>
            </a:r>
          </a:p>
          <a:p>
            <a:pPr marL="514350" indent="-514350">
              <a:buFont typeface="Arial" panose="020B0604020202020204" pitchFamily="34" charset="0"/>
              <a:buAutoNum type="arabicPeriod"/>
            </a:pPr>
            <a:r>
              <a:rPr lang="en-AU" sz="2400" dirty="0" smtClean="0"/>
              <a:t>L4</a:t>
            </a:r>
          </a:p>
          <a:p>
            <a:pPr marL="514350" indent="-514350">
              <a:buFont typeface="Arial" panose="020B0604020202020204" pitchFamily="34" charset="0"/>
              <a:buAutoNum type="arabicPeriod"/>
            </a:pPr>
            <a:r>
              <a:rPr lang="en-AU" sz="2400" dirty="0" smtClean="0"/>
              <a:t>L5</a:t>
            </a:r>
            <a:endParaRPr lang="en-AU" sz="2400" dirty="0"/>
          </a:p>
          <a:p>
            <a:pPr marL="514350" indent="-514350">
              <a:buFont typeface="Arial" panose="020B0604020202020204" pitchFamily="34" charset="0"/>
              <a:buAutoNum type="arabicPeriod"/>
            </a:pPr>
            <a:r>
              <a:rPr lang="en-US" sz="2400" dirty="0" smtClean="0"/>
              <a:t>S2</a:t>
            </a:r>
          </a:p>
          <a:p>
            <a:pPr marL="514350" indent="-514350">
              <a:buFont typeface="Arial" panose="020B0604020202020204" pitchFamily="34" charset="0"/>
              <a:buAutoNum type="arabicPeriod"/>
            </a:pPr>
            <a:r>
              <a:rPr lang="en-US" sz="2400" dirty="0" smtClean="0"/>
              <a:t>S4</a:t>
            </a:r>
            <a:endParaRPr lang="en-US" sz="2400" dirty="0"/>
          </a:p>
        </p:txBody>
      </p:sp>
    </p:spTree>
    <p:custDataLst>
      <p:tags r:id="rId2"/>
    </p:custDataLst>
    <p:extLst>
      <p:ext uri="{BB962C8B-B14F-4D97-AF65-F5344CB8AC3E}">
        <p14:creationId xmlns:p14="http://schemas.microsoft.com/office/powerpoint/2010/main" val="88702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normAutofit fontScale="90000"/>
          </a:bodyPr>
          <a:lstStyle/>
          <a:p>
            <a:r>
              <a:rPr lang="en-AU" dirty="0" smtClean="0"/>
              <a:t>Anatomy – Spinal Nerves</a:t>
            </a:r>
            <a:br>
              <a:rPr lang="en-AU" dirty="0" smtClean="0"/>
            </a:br>
            <a:r>
              <a:rPr lang="en-AU" sz="3100" dirty="0"/>
              <a:t>A patient presents with loss of the patellar reflex and cutaneous sensation to the anteromedial side of the leg.  Which spinal nerve is most likely implicated?</a:t>
            </a:r>
          </a:p>
        </p:txBody>
      </p:sp>
      <p:sp>
        <p:nvSpPr>
          <p:cNvPr id="3" name="Text Placeholder 2"/>
          <p:cNvSpPr>
            <a:spLocks noGrp="1"/>
          </p:cNvSpPr>
          <p:nvPr>
            <p:ph type="body" idx="1"/>
          </p:nvPr>
        </p:nvSpPr>
        <p:spPr>
          <a:xfrm>
            <a:off x="457200" y="2460029"/>
            <a:ext cx="8229600" cy="4281339"/>
          </a:xfrm>
        </p:spPr>
        <p:txBody>
          <a:bodyPr>
            <a:normAutofit/>
          </a:bodyPr>
          <a:lstStyle/>
          <a:p>
            <a:pPr marL="514350" lvl="0" indent="-514350">
              <a:buFont typeface="Arial" panose="020B0604020202020204" pitchFamily="34" charset="0"/>
              <a:buAutoNum type="arabicPeriod"/>
            </a:pPr>
            <a:r>
              <a:rPr lang="en-AU" sz="2400" dirty="0" smtClean="0"/>
              <a:t>L2 - </a:t>
            </a:r>
            <a:r>
              <a:rPr lang="en-AU" sz="2400" dirty="0">
                <a:solidFill>
                  <a:srgbClr val="FF0000"/>
                </a:solidFill>
              </a:rPr>
              <a:t>Although the patellar reflex is testing L2-4, the cutaneous innervation of anteromedial aspect of leg is supplied by the saphenous nerve which is a branch of femoral nerve (L3-4). So this excludes L2</a:t>
            </a:r>
            <a:r>
              <a:rPr lang="en-AU" sz="2400" dirty="0" smtClean="0">
                <a:solidFill>
                  <a:srgbClr val="FF0000"/>
                </a:solidFill>
              </a:rPr>
              <a:t>.</a:t>
            </a:r>
            <a:endParaRPr lang="en-AU" sz="2400" dirty="0">
              <a:solidFill>
                <a:srgbClr val="FF0000"/>
              </a:solidFill>
            </a:endParaRPr>
          </a:p>
          <a:p>
            <a:pPr marL="514350" indent="-514350">
              <a:buFont typeface="Arial" panose="020B0604020202020204" pitchFamily="34" charset="0"/>
              <a:buAutoNum type="arabicPeriod"/>
            </a:pPr>
            <a:r>
              <a:rPr lang="en-AU" sz="2400" dirty="0" smtClean="0">
                <a:solidFill>
                  <a:srgbClr val="00B050"/>
                </a:solidFill>
              </a:rPr>
              <a:t>L4</a:t>
            </a:r>
            <a:r>
              <a:rPr lang="en-AU" sz="2400" dirty="0" smtClean="0"/>
              <a:t>  </a:t>
            </a:r>
            <a:endParaRPr lang="en-AU" sz="2400" dirty="0"/>
          </a:p>
          <a:p>
            <a:pPr marL="514350" indent="-514350">
              <a:buFont typeface="Arial" panose="020B0604020202020204" pitchFamily="34" charset="0"/>
              <a:buAutoNum type="arabicPeriod"/>
            </a:pPr>
            <a:r>
              <a:rPr lang="en-AU" sz="2400" dirty="0" smtClean="0"/>
              <a:t>L5 - </a:t>
            </a:r>
            <a:r>
              <a:rPr lang="en-AU" sz="2400" dirty="0">
                <a:solidFill>
                  <a:srgbClr val="FF0000"/>
                </a:solidFill>
              </a:rPr>
              <a:t>The L5 dermatome is on the lateral aspect of the leg and dorsum of the foot</a:t>
            </a:r>
          </a:p>
          <a:p>
            <a:pPr marL="514350" indent="-514350">
              <a:buFont typeface="Arial" panose="020B0604020202020204" pitchFamily="34" charset="0"/>
              <a:buAutoNum type="arabicPeriod"/>
            </a:pPr>
            <a:r>
              <a:rPr lang="en-US" sz="2400" dirty="0" smtClean="0"/>
              <a:t>S2 - </a:t>
            </a:r>
            <a:r>
              <a:rPr lang="en-AU" sz="2400" dirty="0" smtClean="0">
                <a:solidFill>
                  <a:srgbClr val="FF0000"/>
                </a:solidFill>
              </a:rPr>
              <a:t>supplies </a:t>
            </a:r>
            <a:r>
              <a:rPr lang="en-AU" sz="2400" dirty="0">
                <a:solidFill>
                  <a:srgbClr val="FF0000"/>
                </a:solidFill>
              </a:rPr>
              <a:t>the posterior </a:t>
            </a:r>
            <a:r>
              <a:rPr lang="en-AU" sz="2400" dirty="0" smtClean="0">
                <a:solidFill>
                  <a:srgbClr val="FF0000"/>
                </a:solidFill>
              </a:rPr>
              <a:t>thigh</a:t>
            </a:r>
            <a:endParaRPr lang="en-US" sz="2400" dirty="0">
              <a:solidFill>
                <a:srgbClr val="FF0000"/>
              </a:solidFill>
            </a:endParaRPr>
          </a:p>
          <a:p>
            <a:pPr marL="514350" indent="-514350">
              <a:buFont typeface="Arial" panose="020B0604020202020204" pitchFamily="34" charset="0"/>
              <a:buAutoNum type="arabicPeriod"/>
            </a:pPr>
            <a:r>
              <a:rPr lang="en-US" sz="2400" dirty="0" smtClean="0"/>
              <a:t>S4 - </a:t>
            </a:r>
            <a:r>
              <a:rPr lang="en-AU" sz="2400" dirty="0">
                <a:solidFill>
                  <a:srgbClr val="FF0000"/>
                </a:solidFill>
              </a:rPr>
              <a:t>is not distributed </a:t>
            </a:r>
            <a:r>
              <a:rPr lang="en-AU" sz="2400" dirty="0" err="1">
                <a:solidFill>
                  <a:srgbClr val="FF0000"/>
                </a:solidFill>
              </a:rPr>
              <a:t>cutaneously</a:t>
            </a:r>
            <a:r>
              <a:rPr lang="en-AU" sz="2400" dirty="0">
                <a:solidFill>
                  <a:srgbClr val="FF0000"/>
                </a:solidFill>
              </a:rPr>
              <a:t> to the leg</a:t>
            </a:r>
            <a:endParaRPr lang="en-US" sz="2400" dirty="0">
              <a:solidFill>
                <a:srgbClr val="FF0000"/>
              </a:solidFill>
            </a:endParaRPr>
          </a:p>
        </p:txBody>
      </p:sp>
    </p:spTree>
    <p:custDataLst>
      <p:tags r:id="rId1"/>
    </p:custDataLst>
    <p:extLst>
      <p:ext uri="{BB962C8B-B14F-4D97-AF65-F5344CB8AC3E}">
        <p14:creationId xmlns:p14="http://schemas.microsoft.com/office/powerpoint/2010/main" val="37300788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NSWERNOWTEXT" val="Answer Now"/>
  <p:tag name="RESPTABLESTYLE" val="-1"/>
  <p:tag name="ALLOWDUPLICATES" val="False"/>
  <p:tag name="AUTOADVANCE" val="False"/>
  <p:tag name="STDCHART" val="1"/>
  <p:tag name="SKIPREMAININGRACESLIDES" val="True"/>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True"/>
  <p:tag name="FIBDISPLAYKEYWORDS" val="True"/>
  <p:tag name="PRRESPONSE4" val="7"/>
  <p:tag name="PRRESPONSE8" val="3"/>
  <p:tag name="MMPROD_NEXTUNIQUEID" val="10009"/>
  <p:tag name="ANSWERNOWSTYLE" val="-1"/>
  <p:tag name="COUNTDOWNSECONDS" val="10"/>
  <p:tag name="BACKUPMAINTENANCE" val="7"/>
  <p:tag name="AUTOUPDATEALIASES" val="True"/>
  <p:tag name="PARTICIPANTSINLEADERBOARD" val="5"/>
  <p:tag name="BUBBLEVALUEFORMAT" val="0.0"/>
  <p:tag name="CUSTOMCELLBACKCOLOR1" val="-657956"/>
  <p:tag name="DISPLAYDEVICENUMBER" val="True"/>
  <p:tag name="GRIDSIZE" val="{Width=800, Height=600}"/>
  <p:tag name="RESETCHARTS" val="True"/>
  <p:tag name="CORRECTPOINTVALUE" val="100"/>
  <p:tag name="AUTOADJUSTPARTRANGE" val="True"/>
  <p:tag name="FIBINCLUDEOTHER" val="True"/>
  <p:tag name="PRRESPONSE5" val="6"/>
  <p:tag name="PRRESPONSE10" val="1"/>
  <p:tag name="TPVERSION" val="2008"/>
  <p:tag name="COUNTDOWNSTYLE" val="-1"/>
  <p:tag name="NUMRESPONSES" val="1"/>
  <p:tag name="ROTATIONINTERVAL" val="2"/>
  <p:tag name="TEAMSINLEADERBOARD" val="5"/>
  <p:tag name="CUSTOMGRIDBACKCOLOR" val="-722948"/>
  <p:tag name="USESCHEMECOLORS" val="True"/>
  <p:tag name="GRIDPOSITION" val="1"/>
  <p:tag name="PARTLISTDEFAULT" val="1"/>
  <p:tag name="ZEROBASED" val="False"/>
  <p:tag name="PRRESPONSE1" val="10"/>
  <p:tag name="PRRESPONSE7" val="4"/>
  <p:tag name="RESPCOUNTERSTYLE" val="-1"/>
  <p:tag name="CHARTVALUEFORMAT" val="0%"/>
  <p:tag name="RACEANIMATIONSPEED" val="3"/>
  <p:tag name="CUSTOMCELLFORECOLOR" val="-16777216"/>
  <p:tag name="GRIDOPACITY" val="90"/>
  <p:tag name="MULTIRESPDIVISOR" val="1"/>
  <p:tag name="CHARTSCALE" val="True"/>
  <p:tag name="PRRESPONSE3" val="8"/>
  <p:tag name="RESPCOUNTERFORMAT" val="0"/>
  <p:tag name="RACEENDPOINTS" val="100"/>
  <p:tag name="BUBBLEGROUPING" val="3"/>
  <p:tag name="AUTOSIZEGRID" val="True"/>
  <p:tag name="INCORRECTPOINTVALUE" val="0"/>
  <p:tag name="PRRESPONSE2" val="9"/>
  <p:tag name="SHOWBARVISIBLE" val="True"/>
  <p:tag name="BACKUPSESSIONS" val="True"/>
  <p:tag name="BUBBLESIZEVISIBLE" val="True"/>
  <p:tag name="CHARTCOLORS" val="0"/>
  <p:tag name="FIBDISPLAYRESULTS" val="True"/>
  <p:tag name="SHOWFLASHWARNING" val="True"/>
  <p:tag name="REVIEWONLY" val="False"/>
  <p:tag name="CUSTOMCELLBACKCOLOR4" val="-8355712"/>
  <p:tag name="REALTIMEBACKUP" val="False"/>
  <p:tag name="USESECONDARYMONITOR" val="True"/>
  <p:tag name="MAXRESPONDERS" val="5"/>
  <p:tag name="INCLUDEPPT" val="True"/>
  <p:tag name="BULLETTYPE" val="3"/>
  <p:tag name="DISPLAYDEVICEID" val="True"/>
  <p:tag name="PRRESPONSE9" val="2"/>
  <p:tag name="CHARTLABELS" val="1"/>
  <p:tag name="RACERSMAXDISPLAYED" val="5"/>
  <p:tag name="INPUTSOURCE" val="1"/>
  <p:tag name="CUSTOMCELLBACKCOLOR3" val="-268652"/>
  <p:tag name="PRRESPONSE6" val="5"/>
  <p:tag name="FIBNUMRESULTS" val="5"/>
  <p:tag name="DELIMITERS" val="3.1"/>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EB 2014 Formative Feedback Session&amp;quot;&quot;/&gt;&lt;property id=&quot;20307&quot; value=&quot;256&quot;/&gt;&lt;/object&gt;&lt;object type=&quot;3&quot; unique_id=&quot;10005&quot;&gt;&lt;property id=&quot;20148&quot; value=&quot;5&quot;/&gt;&lt;property id=&quot;20300&quot; value=&quot;Slide 12 - &amp;quot;Ionotropic Receptors&amp;quot;&quot;/&gt;&lt;property id=&quot;20307&quot; value=&quot;257&quot;/&gt;&lt;/object&gt;&lt;object type=&quot;3&quot; unique_id=&quot;10034&quot;&gt;&lt;property id=&quot;20148&quot; value=&quot;5&quot;/&gt;&lt;property id=&quot;20300&quot; value=&quot;Slide 5 - &amp;quot;Treatment for Hot Flushes&amp;quot;&quot;/&gt;&lt;property id=&quot;20307&quot; value=&quot;258&quot;/&gt;&lt;/object&gt;&lt;object type=&quot;3&quot; unique_id=&quot;10050&quot;&gt;&lt;property id=&quot;20148&quot; value=&quot;5&quot;/&gt;&lt;property id=&quot;20300&quot; value=&quot;Slide 6 - &amp;quot;Raloxifene&amp;quot;&quot;/&gt;&lt;property id=&quot;20307&quot; value=&quot;259&quot;/&gt;&lt;/object&gt;&lt;object type=&quot;3&quot; unique_id=&quot;10221&quot;&gt;&lt;property id=&quot;20148&quot; value=&quot;5&quot;/&gt;&lt;property id=&quot;20300&quot; value=&quot;Slide 3 - &amp;quot;Andropause&amp;quot;&quot;/&gt;&lt;property id=&quot;20307&quot; value=&quot;262&quot;/&gt;&lt;/object&gt;&lt;object type=&quot;3&quot; unique_id=&quot;10222&quot;&gt;&lt;property id=&quot;20148&quot; value=&quot;5&quot;/&gt;&lt;property id=&quot;20300&quot; value=&quot;Slide 4 - &amp;quot;Menopause physiology&amp;quot;&quot;/&gt;&lt;property id=&quot;20307&quot; value=&quot;261&quot;/&gt;&lt;/object&gt;&lt;object type=&quot;3&quot; unique_id=&quot;10242&quot;&gt;&lt;property id=&quot;20148&quot; value=&quot;5&quot;/&gt;&lt;property id=&quot;20300&quot; value=&quot;Slide 9 - &amp;quot;Electrical signalling in cells&amp;quot;&quot;/&gt;&lt;property id=&quot;20307&quot; value=&quot;264&quot;/&gt;&lt;/object&gt;&lt;object type=&quot;3&quot; unique_id=&quot;10244&quot;&gt;&lt;property id=&quot;20148&quot; value=&quot;5&quot;/&gt;&lt;property id=&quot;20300&quot; value=&quot;Slide 10 - &amp;quot;Electrical signalling and stroke&amp;quot;&quot;/&gt;&lt;property id=&quot;20307&quot; value=&quot;266&quot;/&gt;&lt;/object&gt;&lt;object type=&quot;3&quot; unique_id=&quot;10246&quot;&gt;&lt;property id=&quot;20148&quot; value=&quot;5&quot;/&gt;&lt;property id=&quot;20300&quot; value=&quot;Slide 11 - &amp;quot;Synaptic Transmission&amp;quot;&quot;/&gt;&lt;property id=&quot;20307&quot; value=&quot;268&quot;/&gt;&lt;/object&gt;&lt;object type=&quot;3&quot; unique_id=&quot;10247&quot;&gt;&lt;property id=&quot;20148&quot; value=&quot;5&quot;/&gt;&lt;property id=&quot;20300&quot; value=&quot;Slide 2 - &amp;quot;Obtaining Consent&amp;quot;&quot;/&gt;&lt;property id=&quot;20307&quot; value=&quot;269&quot;/&gt;&lt;/object&gt;&lt;object type=&quot;3&quot; unique_id=&quot;10248&quot;&gt;&lt;property id=&quot;20148&quot; value=&quot;5&quot;/&gt;&lt;property id=&quot;20300&quot; value=&quot;Slide 7 - &amp;quot;Lymphatic drainage of breast&amp;quot;&quot;/&gt;&lt;property id=&quot;20307&quot; value=&quot;270&quot;/&gt;&lt;/object&gt;&lt;object type=&quot;3&quot; unique_id=&quot;10249&quot;&gt;&lt;property id=&quot;20148&quot; value=&quot;5&quot;/&gt;&lt;property id=&quot;20300&quot; value=&quot;Slide 8 - &amp;quot;Lymphatic drainage of breast&amp;quot;&quot;/&gt;&lt;property id=&quot;20307&quot; value=&quot;271&quot;/&gt;&lt;/object&gt;&lt;object type=&quot;3&quot; unique_id=&quot;10327&quot;&gt;&lt;property id=&quot;20148&quot; value=&quot;5&quot;/&gt;&lt;property id=&quot;20300&quot; value=&quot;Slide 13 - &amp;quot;Nociception in the Skin&amp;quot;&quot;/&gt;&lt;property id=&quot;20307&quot; value=&quot;273&quot;/&gt;&lt;/object&gt;&lt;object type=&quot;3&quot; unique_id=&quot;10328&quot;&gt;&lt;property id=&quot;20148&quot; value=&quot;5&quot;/&gt;&lt;property id=&quot;20300&quot; value=&quot;Slide 14 - &amp;quot;Physiology of Vision&amp;quot;&quot;/&gt;&lt;property id=&quot;20307&quot; value=&quot;274&quot;/&gt;&lt;/object&gt;&lt;object type=&quot;3&quot; unique_id=&quot;10407&quot;&gt;&lt;property id=&quot;20148&quot; value=&quot;5&quot;/&gt;&lt;property id=&quot;20300&quot; value=&quot;Slide 15 - &amp;quot;Somatotopic organisation&amp;quot;&quot;/&gt;&lt;property id=&quot;20307&quot; value=&quot;275&quot;/&gt;&lt;/object&gt;&lt;object type=&quot;3&quot; unique_id=&quot;10505&quot;&gt;&lt;property id=&quot;20148&quot; value=&quot;5&quot;/&gt;&lt;property id=&quot;20300&quot; value=&quot;Slide 16 - &amp;quot;Dopaminergic circuits&amp;quot;&quot;/&gt;&lt;property id=&quot;20307&quot; value=&quot;278&quot;/&gt;&lt;/object&gt;&lt;/object&gt;&lt;/object&gt;&lt;/database&gt;"/>
  <p:tag name="SECTOMILLISECCONVERTED" val="1"/>
  <p:tag name="TPSTANDARDS" val=""/>
  <p:tag name="EXPANDSHOWBAR" val="True"/>
  <p:tag name="TASKPANEKEY" val="e150d860-8414-4380-946f-57553c6f357e"/>
  <p:tag name="TPFULLVERSION" val="4.5.1.2243"/>
  <p:tag name="ISPRING_RESOURCE_PATHS_HASH_PRESENTER" val="c0c19adb6eabd5e5fd9c30e7cdb3bc3c288d1e14"/>
  <p:tag name="POWERPOINTVERSION" val="14.0"/>
  <p:tag name="LUIDIAENABLED" val="Fals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00.xml><?xml version="1.0" encoding="utf-8"?>
<p:tagLst xmlns:a="http://schemas.openxmlformats.org/drawingml/2006/main" xmlns:r="http://schemas.openxmlformats.org/officeDocument/2006/relationships" xmlns:p="http://schemas.openxmlformats.org/presentationml/2006/main">
  <p:tag name="SLIDEID" val="4682C896796E432D806FBA0491286100"/>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SLIDEGUID" val="4682C896796E432D806FBA0491286100"/>
  <p:tag name="SLIDEORDER" val="1"/>
  <p:tag name="QUESTIONALIAS" val="Palliative Care Patients and their families frequently resist referral to a palliative care service because:       "/>
  <p:tag name="ANSWERSALIAS" val="Palliative care is associated with dying and the relinquishing of all hope|smicln|The patient will have to cease all other treatment|smicln|The patient will be admitted to a palliative care unit or hospice|smicln|The patient will automatically be prescribed morphine "/>
  <p:tag name="ANONYMOUSTEMP" val="False"/>
  <p:tag name="TOTALRESPONSES" val="19"/>
  <p:tag name="RESPONSECOUNT" val="19"/>
  <p:tag name="SLICED" val="False"/>
  <p:tag name="RESPONSES" val="1;1;1;1;1;1;1;2;2;2;2;2;2;3;3;3;4;4;4;-;-;-;-;-;-;-;-;-;-;-;-;-;-;-;-;-;-;-;-;-;-;-;-;-;-;-;-;-;-;-;-;-;-;-;-;-;-;-;-;-;-;-;-;-;-;-;-;-;-;-;-;-;-;-;-;-;-;-;"/>
  <p:tag name="CHARTSTRINGSTD" val="7 6 3 3"/>
  <p:tag name="CHARTSTRINGREV" val="3 3 6 7"/>
  <p:tag name="CHARTSTRINGSTDPER" val="0.368421052631579 0.315789473684211 0.157894736842105 0.157894736842105"/>
  <p:tag name="CHARTSTRINGREVPER" val="0.157894736842105 0.157894736842105 0.315789473684211 0.368421052631579"/>
  <p:tag name="VALUES" val="Correct|smicln|Incorrect|smicln|Incorrect|smicln|Incorrect"/>
  <p:tag name="RESPONSESGATHERED" val="False"/>
</p:tagLst>
</file>

<file path=ppt/tags/tag101.xml><?xml version="1.0" encoding="utf-8"?>
<p:tagLst xmlns:a="http://schemas.openxmlformats.org/drawingml/2006/main" xmlns:r="http://schemas.openxmlformats.org/officeDocument/2006/relationships" xmlns:p="http://schemas.openxmlformats.org/presentationml/2006/main">
  <p:tag name="CHARTTYPE" val="0"/>
</p:tagLst>
</file>

<file path=ppt/tags/tag10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03.xml><?xml version="1.0" encoding="utf-8"?>
<p:tagLst xmlns:a="http://schemas.openxmlformats.org/drawingml/2006/main" xmlns:r="http://schemas.openxmlformats.org/officeDocument/2006/relationships" xmlns:p="http://schemas.openxmlformats.org/presentationml/2006/main">
  <p:tag name="ANSWERBULLETS" val="3"/>
  <p:tag name="TEXTLENGTH" val="246"/>
  <p:tag name="FONTSIZE" val="24"/>
  <p:tag name="BULLETTYPE" val="ppBulletArabicPeriod"/>
  <p:tag name="ANSWERTEXT" val="Palliative care is associated with dying and the relinquishing of all hope&#10;The patient will have to cease all other treatment&#10;The patient will be admitted to a palliative care unit or hospice&#10;The patient will automatically be prescribed morphine "/>
  <p:tag name="OLDNUMANSWERS" val="4"/>
</p:tagLst>
</file>

<file path=ppt/tags/tag11.xml><?xml version="1.0" encoding="utf-8"?>
<p:tagLst xmlns:a="http://schemas.openxmlformats.org/drawingml/2006/main" xmlns:r="http://schemas.openxmlformats.org/officeDocument/2006/relationships" xmlns:p="http://schemas.openxmlformats.org/presentationml/2006/main">
  <p:tag name="SLIDEGUID" val="4682C896796E432D806FBA0491286100"/>
  <p:tag name="SLIDEID" val="4682C896796E432D806FBA0491286100"/>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Histology of Bone Regarding the histology of bone formation, which ONE of the following statements is MOST CORRECT? "/>
  <p:tag name="ANSWERSALIAS" val="Endochodral bone ossification includes a cartilage model|smicln|Endochondral ossification occurs in the flat bones of the skull|smicln|Intramembranous ossification occurs in long bones|smicln|Endochondral ossification commences with osteoblast activity|smicln|Intramembranous ossification commences with chondroblast activity"/>
  <p:tag name="ANONYMOUSTEMP" val="False"/>
  <p:tag name="VALUES" val="Correct|smicln|Incorrect|smicln|Incorrect|smicln|Incorrect|smicln|Incorrect"/>
  <p:tag name="RESPONSESGATHERED" val="True"/>
  <p:tag name="TOTALRESPONSES" val="200"/>
  <p:tag name="RESPONSECOUNT" val="200"/>
  <p:tag name="SLICED" val="False"/>
  <p:tag name="RESPONSES" val="2;1;1;1;1;1;1;1;1;4;1;1;1;1;5;1;1;3;1;-;1;1;4;5;3;1;1;1;1;1;1;1;1;5;3;1;1;1;3;1;1;1;1;1;2;1;2;1;1;1;-;1;1;1;1;1;1;1;5;2;1;1;4;1;1;1;-;1;1;1;1;1;1;4;1;4;1;1;5;1;1;1;1;-;1;1;1;4;1;1;1;1;1;1;1;1;1;1;1;1;1;1;1;1;1;1;3;1;1;1;1;1;1;1;1;2;1;1;1;1;-;-;1;1;3;5;4;3;1;1;2;1;5;3;1;4;1;1;1;5;1;-;1;2;1;1;1;1;1;2;1;3;2;1;1;1;1;1;1;1;5;1;1;1;1;3;1;1;-;1;1;1;1;1;1;5;5;1;1;5;4;1;1;1;1;1;1;1;4;1;1;1;1;1;1;1;1;1;1;1;1;1;1;2;1;1;1;1;"/>
  <p:tag name="CHARTSTRINGSTD" val="158 10 10 10 12"/>
  <p:tag name="CHARTSTRINGREV" val="12 10 10 10 158"/>
  <p:tag name="CHARTSTRINGSTDPER" val="0.79 0.05 0.05 0.05 0.06"/>
  <p:tag name="CHARTSTRINGREVPER" val="0.06 0.05 0.05 0.05 0.79"/>
</p:tagLst>
</file>

<file path=ppt/tags/tag12.xml><?xml version="1.0" encoding="utf-8"?>
<p:tagLst xmlns:a="http://schemas.openxmlformats.org/drawingml/2006/main" xmlns:r="http://schemas.openxmlformats.org/officeDocument/2006/relationships" xmlns:p="http://schemas.openxmlformats.org/presentationml/2006/main">
  <p:tag name="CHARTTYPE" val="0"/>
</p:tagLst>
</file>

<file path=ppt/tags/tag1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4.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297"/>
  <p:tag name="FONTSIZE" val="20"/>
  <p:tag name="BULLETTYPE" val="ppBulletArabicPeriod"/>
  <p:tag name="ANSWERTEXT" val="Endochodral bone ossification includes a cartilage model&#10;Endochondral ossification occurs in the flat bones of the skull&#10;Intramembranous ossification occurs in long bones&#10;Endochondral ossification commences with osteoblast activity&#10;Intramembranous ossification commences with chondroblast activity"/>
</p:tagLst>
</file>

<file path=ppt/tags/tag15.xml><?xml version="1.0" encoding="utf-8"?>
<p:tagLst xmlns:a="http://schemas.openxmlformats.org/drawingml/2006/main" xmlns:r="http://schemas.openxmlformats.org/officeDocument/2006/relationships" xmlns:p="http://schemas.openxmlformats.org/presentationml/2006/main">
  <p:tag name="SLIDEGUID" val="4682C896796E432D806FBA0491286100"/>
  <p:tag name="SLIDEID" val="4682C896796E432D806FBA0491286100"/>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Post-operative Infections Which ONE of the groups of pathogens listed below contains the bacteria most commonly responsible for surgical site infections? "/>
  <p:tag name="ANSWERSALIAS" val="Staphylococcus aureus, Enterococcus spp. Pseudomonas aeruginosa|smicln|Escherichia coli, Coagulase-ve Staphylococci, Klebsiella spp.|smicln|Staphylococcus aureus, Pseudomonas aeruginosa, Escherichia coli|smicln|Coagulase -ve Staphylococci, Escherichia coli,  Enterobacter spp."/>
  <p:tag name="VALUES" val="Incorrect|smicln|Incorrect|smicln|Correct|smicln|Incorrect"/>
  <p:tag name="ANONYMOUSTEMP" val="False"/>
  <p:tag name="RESPONSESGATHERED" val="True"/>
  <p:tag name="TOTALRESPONSES" val="202"/>
  <p:tag name="RESPONSECOUNT" val="202"/>
  <p:tag name="SLICED" val="False"/>
  <p:tag name="RESPONSES" val="1;1;3;3;4;3;3;3;3;3;3;3;3;3;3;1;3;1;3;-;1;3;1;3;1;1;3;1;3;3;3;3;3;3;1;3;2;3;3;3;3;3;3;3;3;1;3;3;3;3;3;3;1;1;3;3;3;3;1;1;1;1;1;3;3;3;-;2;3;3;-;3;1;4;4;1;3;3;3;1;1;3;1;-;3;3;3;1;1;1;3;3;1;4;4;1;1;3;4;1;3;1;3;-;1;3;3;1;1;3;3;3;3;3;3;4;3;3;3;1;-;1;3;3;4;1;3;3;3;1;1;1;3;-;3;1;3;1;3;1;1;-;3;3;4;3;3;3;3;3;3;1;1;3;1;4;3;1;3;3;3;3;3;3;1;3;1;4;3;1;3;3;4;-;3;1;1;3;1;3;3;3;3;3;3;1;3;3;3;1;3;3;3;3;3;1;2;1;3;3;3;-;3;3;3;3;1;3;3;3;3;3;"/>
  <p:tag name="CHARTSTRINGSTD" val="59 3 128 12"/>
  <p:tag name="CHARTSTRINGREV" val="12 128 3 59"/>
  <p:tag name="CHARTSTRINGSTDPER" val="0.292079207920792 0.0148514851485149 0.633663366336634 0.0594059405940594"/>
  <p:tag name="CHARTSTRINGREVPER" val="0.0594059405940594 0.633663366336634 0.0148514851485149 0.292079207920792"/>
</p:tagLst>
</file>

<file path=ppt/tags/tag16.xml><?xml version="1.0" encoding="utf-8"?>
<p:tagLst xmlns:a="http://schemas.openxmlformats.org/drawingml/2006/main" xmlns:r="http://schemas.openxmlformats.org/officeDocument/2006/relationships" xmlns:p="http://schemas.openxmlformats.org/presentationml/2006/main">
  <p:tag name="CHARTTYPE" val="0"/>
</p:tagLst>
</file>

<file path=ppt/tags/tag17.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55"/>
  <p:tag name="FONTSIZE" val="20"/>
  <p:tag name="BULLETTYPE" val="ppBulletArabicPeriod"/>
  <p:tag name="ANSWERTEXT" val="Staphylococcus aureus, Enterococcus spp. Pseudomonas aeruginosa&#10;Escherichia coli, Coagulase-ve Staphylococci, Klebsiella spp.&#10;Staphylococcus aureus, Pseudomonas aeruginosa, Escherichia coli&#10;Coagulase -ve Staphylococci, Escherichia coli,  Enterobacter spp."/>
</p:tagLst>
</file>

<file path=ppt/tags/tag1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9.xml><?xml version="1.0" encoding="utf-8"?>
<p:tagLst xmlns:a="http://schemas.openxmlformats.org/drawingml/2006/main" xmlns:r="http://schemas.openxmlformats.org/officeDocument/2006/relationships" xmlns:p="http://schemas.openxmlformats.org/presentationml/2006/main">
  <p:tag name="SLIDEGUID" val="4682C896796E432D806FBA0491286100"/>
  <p:tag name="SLIDEID" val="4682C896796E432D806FBA0491286100"/>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Arthritis A 65 year-old woman presents with pain and swelling of her hands. Based upon history and clinical examination, which ONE of the following statements is the MOST CORRECT? "/>
  <p:tag name="ANSWERSALIAS" val="Involvement of the PIP joints with sparing of the MCP joints is suggestive of rheumatoid arthritis|smicln|Boggy swelling of the wrist joints is suggestive of osteoarthritis|smicln|Early morning stiffness for more than 1 hour suggests osteoarthritis|smicln|Bony swelling of the distal inter-phalangeal joints is suggestive of osteoarthritis|smicln|Symmetrical soft-tissue swelling involving the PIP but not DIP joints is suggestive of gout"/>
  <p:tag name="VALUES" val="Incorrect|smicln|Incorrect|smicln|Incorrect|smicln|Correct|smicln|Incorrect"/>
  <p:tag name="ANONYMOUSTEMP" val="False"/>
  <p:tag name="RESPONSESGATHERED" val="True"/>
  <p:tag name="TOTALRESPONSES" val="202"/>
  <p:tag name="RESPONSECOUNT" val="202"/>
  <p:tag name="SLICED" val="False"/>
  <p:tag name="RESPONSES" val="5;4;4;4;4;4;4;4;4;4;4;4;4;4;1;4;4;4;4;4;-;4;3;4;4;4;1;4;4;4;4;4;4;4;4;4;4;4;4;-;4;-;4;4;4;4;4;4;4;4;4;4;4;4;4;4;4;4;4;1;1;4;4;4;3;4;-;4;3;4;4;4;1;1;-;4;4;4;4;4;4;4;4;-;4;4;4;4;5;4;4;4;2;-;4;4;4;4;4;-;4;4;4;4;4;4;4;4;4;4;4;4;4;1;4;-;4;-;4;4;4;4;4;4;4;4;4;1;4;4;4;4;4;4;4;4;4;4;4;4;4;4;4;4;4;4;4;4;4;4;4;4;4;4;4;4;4;4;4;4;4;4;4;4;4;4;4;4;4;-;4;4;4;1;1;4;4;4;3;4;4;1;4;4;4;4;1;4;4;4;4;4;4;4;4;4;4;4;4;4;4;4;4;4;4;4;4;4;4;4;-;4;4;4;"/>
  <p:tag name="CHARTSTRINGSTD" val="12 1 4 183 2"/>
  <p:tag name="CHARTSTRINGREV" val="2 183 4 1 12"/>
  <p:tag name="CHARTSTRINGSTDPER" val="0.0594059405940594 0.00495049504950495 0.0198019801980198 0.905940594059406 0.0099009900990099"/>
  <p:tag name="CHARTSTRINGREVPER" val="0.0099009900990099 0.905940594059406 0.0198019801980198 0.00495049504950495 0.0594059405940594"/>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CHARTTYPE" val="0"/>
</p:tagLst>
</file>

<file path=ppt/tags/tag2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2.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410"/>
  <p:tag name="FONTSIZE" val="20"/>
  <p:tag name="BULLETTYPE" val="ppBulletArabicPeriod"/>
  <p:tag name="ANSWERTEXT" val="Involvement of the PIP joints with sparing of the MCP joints is suggestive of rheumatoid arthritis&#10;Boggy swelling of the wrist joints is suggestive of osteoarthritis&#10;Early morning stiffness for more than 1 hour suggests osteoarthritis&#10;Bony swelling of the distal inter-phalangeal joints is suggestive of osteoarthritis&#10;Symmetrical soft-tissue swelling involving the PIP but not DIP joints is suggestive of gout"/>
</p:tagLst>
</file>

<file path=ppt/tags/tag23.xml><?xml version="1.0" encoding="utf-8"?>
<p:tagLst xmlns:a="http://schemas.openxmlformats.org/drawingml/2006/main" xmlns:r="http://schemas.openxmlformats.org/officeDocument/2006/relationships" xmlns:p="http://schemas.openxmlformats.org/presentationml/2006/main">
  <p:tag name="SLIDEID" val="4682C896796E432D806FBA0491286100"/>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SLIDEGUID" val="4682C896796E432D806FBA0491286100"/>
  <p:tag name="SLIDEORDER" val="1"/>
  <p:tag name="QUESTIONALIAS" val="Anatomy – Spinal Nerves A patient presents with loss of the patellar reflex and cutaneous sensation to the anteromedial side of the leg.  Which spinal nerve is most likely implicated? "/>
  <p:tag name="ANSWERSALIAS" val="L2|smicln|L4|smicln|L5|smicln|S2|smicln|S4"/>
  <p:tag name="VALUES" val="Incorrect|smicln|Correct|smicln|Incorrect|smicln|Incorrect|smicln|Incorrect"/>
  <p:tag name="ANONYMOUSTEMP" val="False"/>
  <p:tag name="RESPONSESGATHERED" val="True"/>
  <p:tag name="TOTALRESPONSES" val="200"/>
  <p:tag name="RESPONSECOUNT" val="200"/>
  <p:tag name="SLICED" val="False"/>
  <p:tag name="RESPONSES" val="3;4;2;2;2;2;4;2;2;3;2;-;2;2;4;4;2;4;3;3;2;1;2;4;2;2;4;2;5;2;2;5;2;1;2;2;2;2;2;2;2;3;2;2;2;2;2;2;2;2;-;1;2;2;1;1;-;2;2;2;4;2;4;2;2;2;-;3;2;2;4;2;-;-;2;2;1;2;2;-;2;4;3;-;2;2;2;1;2;2;2;2;2;3;2;2;2;1;2;2;2;2;3;2;2;2;4;2;2;3;2;2;2;1;2;4;2;2;2;2;2;-;2;2;-;3;2;2;2;2;2;2;2;2;2;2;2;2;2;2;2;2;3;2;1;-;2;2;2;4;4;3;4;5;2;2;2;2;2;2;1;2;2;2;4;2;5;5;2;1;2;2;2;-;1;2;2;2;2;2;1;4;2;2;2;2;2;4;2;1;2;2;2;1;2;4;2;2;2;1;2;2;2;2;2;2;-;3;2;2;-;-;2;2;2;"/>
  <p:tag name="CHARTSTRINGSTD" val="17 144 14 20 5"/>
  <p:tag name="CHARTSTRINGREV" val="5 20 14 144 17"/>
  <p:tag name="CHARTSTRINGSTDPER" val="0.085 0.72 0.07 0.1 0.025"/>
  <p:tag name="CHARTSTRINGREVPER" val="0.025 0.1 0.07 0.72 0.085"/>
</p:tagLst>
</file>

<file path=ppt/tags/tag24.xml><?xml version="1.0" encoding="utf-8"?>
<p:tagLst xmlns:a="http://schemas.openxmlformats.org/drawingml/2006/main" xmlns:r="http://schemas.openxmlformats.org/officeDocument/2006/relationships" xmlns:p="http://schemas.openxmlformats.org/presentationml/2006/main">
  <p:tag name="CHARTTYPE" val="0"/>
</p:tagLst>
</file>

<file path=ppt/tags/tag2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6.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14"/>
  <p:tag name="FONTSIZE" val="24"/>
  <p:tag name="BULLETTYPE" val="ppBulletArabicPeriod"/>
  <p:tag name="ANSWERTEXT" val="L2&#10;L4&#10;L5&#10;S2&#10;S4"/>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SLIDEID" val="4682C896796E432D806FBA0491286100"/>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SLIDEGUID" val="4682C896796E432D806FBA0491286100"/>
  <p:tag name="SLIDEORDER" val="1"/>
  <p:tag name="ANSWERSALIAS" val="Oblique popliteal ligament |smicln|Patellar ligament|smicln|Anterior cruciate ligament|smicln|Posterior cruciate ligament|smicln|Semimembranosus tendon"/>
  <p:tag name="QUESTIONALIAS" val="Anatomy – Knee In the Rugby world cup final, a player is tackled just as he is kicking the ball. At the time of the tackle, he has all of his weight planted on his left leg when another player strikes the lateral side of his knee. When the team physician examines the knee he is able to elicit abnormal forward motion of the tibia on the femur (anterior drawer sign).  The forward motion is caused by damage to which ONE of the following structures? "/>
  <p:tag name="VALUES" val="Incorrect|smicln|Incorrect|smicln|Correct|smicln|Incorrect|smicln|Incorrect"/>
  <p:tag name="ANONYMOUSTEMP" val="False"/>
  <p:tag name="RESPONSESGATHERED" val="True"/>
  <p:tag name="TOTALRESPONSES" val="201"/>
  <p:tag name="RESPONSECOUNT" val="201"/>
  <p:tag name="SLICED" val="False"/>
  <p:tag name="RESPONSES" val="3;3;3;3;-;3;3;3;3;3;3;3;4;3;3;3;3;3;3;3;3;3;3;3;3;3;3;3;3;3;3;3;3;3;3;3;3;3;3;3;3;-;3;3;3;3;3;3;3;3;3;3;3;3;3;3;3;3;3;-;3;3;3;3;-;3;-;3;3;3;3;3;4;3;3;3;3;3;3;3;3;3;3;3;3;3;3;3;3;3;3;3;3;3;3;3;3;3;3;3;3;3;3;3;3;3;3;4;3;3;3;3;3;3;3;3;3;3;3;3;3;3;3;3;3;3;3;3;3;3;3;3;3;3;3;4;3;3;3;3;3;3;3;3;3;3;3;3;3;3;-;3;3;3;3;3;3;3;3;3;3;3;3;3;3;3;-;-;-;3;3;3;3;4;3;3;3;3;3;3;3;3;3;3;3;4;3;3;3;3;3;3;3;3;4;3;3;4;3;3;3;3;3;3;3;3;-;-;3;3;-;-;3;4;-;"/>
  <p:tag name="CHARTSTRINGSTD" val="0 0 192 9 0"/>
  <p:tag name="CHARTSTRINGREV" val="0 9 192 0 0"/>
  <p:tag name="CHARTSTRINGSTDPER" val="0 0 0.955223880597015 0.0447761194029851 0"/>
  <p:tag name="CHARTSTRINGREVPER" val="0 0.0447761194029851 0.955223880597015 0 0"/>
</p:tagLst>
</file>

<file path=ppt/tags/tag29.xml><?xml version="1.0" encoding="utf-8"?>
<p:tagLst xmlns:a="http://schemas.openxmlformats.org/drawingml/2006/main" xmlns:r="http://schemas.openxmlformats.org/officeDocument/2006/relationships" xmlns:p="http://schemas.openxmlformats.org/presentationml/2006/main">
  <p:tag name="CHARTTYPE" val="0"/>
</p:tagLst>
</file>

<file path=ppt/tags/tag3.xml><?xml version="1.0" encoding="utf-8"?>
<p:tagLst xmlns:a="http://schemas.openxmlformats.org/drawingml/2006/main" xmlns:r="http://schemas.openxmlformats.org/officeDocument/2006/relationships" xmlns:p="http://schemas.openxmlformats.org/presentationml/2006/main">
  <p:tag name="SLIDEGUID" val="CD89CB7B3C51486D9546E9684EEA1536"/>
  <p:tag name="SLIDEID" val="CD89CB7B3C51486D9546E9684EEA1536"/>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In which year of the program are you enrolled?"/>
  <p:tag name="ANSWERSALIAS" val="Year 1|smicln|Year 2"/>
  <p:tag name="VALUES" val="No Value|smicln|No Value"/>
  <p:tag name="ANONYMOUSTEMP" val="False"/>
  <p:tag name="RESPONSESGATHERED" val="True"/>
  <p:tag name="TOTALRESPONSES" val="172"/>
  <p:tag name="RESPONSECOUNT" val="172"/>
  <p:tag name="SLICED" val="False"/>
  <p:tag name="RESPONSES" val="2;1;1;2;1;2;2;2;2;2;2;1;1;2;1;2;2;1;2;2;1;1;1;1;2;1;2;1;1;2;2;2;1;2;2;2;1;1;1;2;2;1;1;2;2;1;2;2;2;1;2;2;1;1;2;2;1;1;2;1;1;2;1;1;1;1;1;1;1;1;1;2;2;1;2;2;1;1;1;2;1;1;2;2;1;1;2;1;2;1;1;1;1;1;1;1;2;1;1;1;1;2;1;1;2;2;1;2;2;1;2;1;1;2;2;1;1;1;1;1;1;2;1;1;1;1;2;1;1;2;2;2;2;2;1;2;1;2;2;1;1;2;1;1;1;1;2;1;1;2;2;1;2;2;2;1;1;1;2;2;1;2;2;1;1;2;1;1;2;1;1;1;"/>
  <p:tag name="CHARTSTRINGSTD" val="97 75"/>
  <p:tag name="CHARTSTRINGREV" val="75 97"/>
  <p:tag name="CHARTSTRINGSTDPER" val="0.563953488372093 0.436046511627907"/>
  <p:tag name="CHARTSTRINGREVPER" val="0.436046511627907 0.563953488372093"/>
</p:tagLst>
</file>

<file path=ppt/tags/tag3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1.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123"/>
  <p:tag name="FONTSIZE" val="24"/>
  <p:tag name="BULLETTYPE" val="ppBulletArabicPeriod"/>
  <p:tag name="ANSWERTEXT" val="Oblique popliteal ligament &#10;Patellar ligament&#10;Anterior cruciate ligament&#10;Posterior cruciate ligament&#10;Semimembranosus tendon"/>
</p:tagLst>
</file>

<file path=ppt/tags/tag32.xml><?xml version="1.0" encoding="utf-8"?>
<p:tagLst xmlns:a="http://schemas.openxmlformats.org/drawingml/2006/main" xmlns:r="http://schemas.openxmlformats.org/officeDocument/2006/relationships" xmlns:p="http://schemas.openxmlformats.org/presentationml/2006/main">
  <p:tag name="DELIMITERS" val="3.1"/>
  <p:tag name="VALUES" val="No Value|smicln|No Value|smicln|No Value|smicln|No Value|smicln|No Value"/>
</p:tagLst>
</file>

<file path=ppt/tags/tag33.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123"/>
  <p:tag name="FONTSIZE" val="24"/>
  <p:tag name="BULLETTYPE" val="ppBulletArabicPeriod"/>
  <p:tag name="ANSWERTEXT" val="Oblique popliteal ligament &#10;Patellar ligament&#10;Anterior cruciate ligament&#10;Posterior cruciate ligament&#10;Semimembranosus tendon"/>
</p:tagLst>
</file>

<file path=ppt/tags/tag34.xml><?xml version="1.0" encoding="utf-8"?>
<p:tagLst xmlns:a="http://schemas.openxmlformats.org/drawingml/2006/main" xmlns:r="http://schemas.openxmlformats.org/officeDocument/2006/relationships" xmlns:p="http://schemas.openxmlformats.org/presentationml/2006/main">
  <p:tag name="SLIDEID" val="4682C896796E432D806FBA0491286100"/>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SLIDEGUID" val="4682C896796E432D806FBA0491286100"/>
  <p:tag name="SLIDEORDER" val="1"/>
  <p:tag name="ANSWERSALIAS" val="decreased sensation at the tip of the little finger |smicln|inability to abduct the wrist|smicln|inability to oppose the thumb|smicln|inability to flex the DIP joint of the index finger|smicln|loss of sensation to the dorsum of the hand"/>
  <p:tag name="QUESTIONALIAS" val="Anatomy – Median nerve Injury of the median nerve at the level of the wrist will result in: "/>
  <p:tag name="VALUES" val="Incorrect|smicln|Incorrect|smicln|Correct|smicln|Incorrect|smicln|Incorrect"/>
  <p:tag name="ANONYMOUSTEMP" val="False"/>
  <p:tag name="RESPONSESGATHERED" val="True"/>
  <p:tag name="TOTALRESPONSES" val="200"/>
  <p:tag name="RESPONSECOUNT" val="200"/>
  <p:tag name="SLICED" val="False"/>
  <p:tag name="RESPONSES" val="4;3;4;4;3;3;4;4;3;2;3;4;3;3;3;3;3;3;3;3;3;3;3;4;3;3;3;3;3;3;3;3;3;4;4;3;3;3;3;4;3;2;3;4;3;3;3;3;3;4;-;3;3;-;3;4;4;5;1;4;3;3;2;3;4;3;-;3;4;4;4;4;2;3;4;3;3;5;4;-;1;3;4;-;3;3;3;3;5;4;3;3;3;3;3;4;4;3;3;4;3;3;4;-;4;3;4;4;4;3;3;4;3;3;3;4;3;4;4;3;-;3;4;3;4;3;2;3;5;2;-;4;4;5;3;4;4;2;2;3;3;4;3;4;4;-;4;4;1;4;3;4;3;3;3;3;3;3;4;3;3;-;3;4;3;3;3;4;-;4;1;4;5;4;4;3;3;3;3;3;1;1;3;4;3;3;3;3;3;-;3;4;4;1;3;3;3;3;-;3;3;3;4;3;2;3;3;3;3;-;-;3;3;4;-;4;"/>
  <p:tag name="CHARTSTRINGSTD" val="7 9 116 62 6"/>
  <p:tag name="CHARTSTRINGREV" val="6 62 116 9 7"/>
  <p:tag name="CHARTSTRINGSTDPER" val="0.035 0.045 0.58 0.31 0.03"/>
  <p:tag name="CHARTSTRINGREVPER" val="0.03 0.31 0.58 0.045 0.035"/>
</p:tagLst>
</file>

<file path=ppt/tags/tag35.xml><?xml version="1.0" encoding="utf-8"?>
<p:tagLst xmlns:a="http://schemas.openxmlformats.org/drawingml/2006/main" xmlns:r="http://schemas.openxmlformats.org/officeDocument/2006/relationships" xmlns:p="http://schemas.openxmlformats.org/presentationml/2006/main">
  <p:tag name="CHARTTYPE" val="0"/>
</p:tagLst>
</file>

<file path=ppt/tags/tag3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7.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208"/>
  <p:tag name="FONTSIZE" val="24"/>
  <p:tag name="BULLETTYPE" val="ppBulletArabicPeriod"/>
  <p:tag name="ANSWERTEXT" val="decreased sensation at the tip of the little finger &#10;inability to abduct the wrist&#10;inability to oppose the thumb&#10;inability to flex the DIP joint of the index finger&#10;loss of sensation to the dorsum of the hand"/>
</p:tagLst>
</file>

<file path=ppt/tags/tag38.xml><?xml version="1.0" encoding="utf-8"?>
<p:tagLst xmlns:a="http://schemas.openxmlformats.org/drawingml/2006/main" xmlns:r="http://schemas.openxmlformats.org/officeDocument/2006/relationships" xmlns:p="http://schemas.openxmlformats.org/presentationml/2006/main">
  <p:tag name="DELIMITERS" val="3.1"/>
  <p:tag name="VALUES" val="No Value|smicln|No Value|smicln|No Value|smicln|No Value|smicln|No Value"/>
</p:tagLst>
</file>

<file path=ppt/tags/tag39.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208"/>
  <p:tag name="FONTSIZE" val="24"/>
  <p:tag name="BULLETTYPE" val="ppBulletArabicPeriod"/>
  <p:tag name="ANSWERTEXT" val="decreased sensation at the tip of the little finger &#10;inability to abduct the wrist&#10;inability to oppose the thumb&#10;inability to flex the DIP joint of the index finger&#10;loss of sensation to the dorsum of the hand"/>
</p:tagLst>
</file>

<file path=ppt/tags/tag4.xml><?xml version="1.0" encoding="utf-8"?>
<p:tagLst xmlns:a="http://schemas.openxmlformats.org/drawingml/2006/main" xmlns:r="http://schemas.openxmlformats.org/officeDocument/2006/relationships" xmlns:p="http://schemas.openxmlformats.org/presentationml/2006/main">
  <p:tag name="CHARTTYPE" val="0"/>
</p:tagLst>
</file>

<file path=ppt/tags/tag40.xml><?xml version="1.0" encoding="utf-8"?>
<p:tagLst xmlns:a="http://schemas.openxmlformats.org/drawingml/2006/main" xmlns:r="http://schemas.openxmlformats.org/officeDocument/2006/relationships" xmlns:p="http://schemas.openxmlformats.org/presentationml/2006/main">
  <p:tag name="SLIDEID" val="4682C896796E432D806FBA0491286100"/>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SLIDEGUID" val="4682C896796E432D806FBA0491286100"/>
  <p:tag name="SLIDEORDER" val="1"/>
  <p:tag name="QUESTIONALIAS" val="Physiology – Muscle  Which ONE of the following statements is MOST CORRECT regarding the sliding filament theory of muscle contraction?  "/>
  <p:tag name="ANSWERSALIAS" val="Sliding is caused by the heads on the myosin molecule forming cross-bridges with specific sites on the actin molecule |smicln|The cross-bridges have an unlimited range of movement|smicln|The cross bridges are activated once during a contraction|smicln|Every cycle four molecules of ATP are used by each myosin head |smicln|The sliding of the actin filament is triggered by an increase in intracellular sodium "/>
  <p:tag name="ANONYMOUSTEMP" val="False"/>
  <p:tag name="VALUES" val="Correct|smicln|Incorrect|smicln|Incorrect|smicln|Incorrect|smicln|Incorrect"/>
  <p:tag name="RESPONSESGATHERED" val="True"/>
  <p:tag name="TOTALRESPONSES" val="202"/>
  <p:tag name="RESPONSECOUNT" val="202"/>
  <p:tag name="SLICED" val="False"/>
  <p:tag name="RESPONSES" val="1;1;2;1;1;5;5;1;1;1;1;1;1;1;1;1;1;1;1;1;1;1;1;1;1;1;1;1;1;1;1;3;1;1;1;1;1;1;1;1;1;1;1;1;1;1;3;1;1;1;1;1;1;1;1;1;1;1;1;1;-;1;1;1;1;1;-;3;1;1;1;1;1;1;1;3;1;-;1;1;1;1;1;1;1;1;1;-;1;1;1;1;1;-;1;1;1;1;1;1;-;1;1;1;1;1;1;1;1;1;1;1;1;1;1;4;1;1;1;1;1;1;1;1;5;1;1;-;1;1;1;1;1;1;1;4;1;1;1;1;1;1;1;5;1;1;1;3;4;1;-;1;1;1;1;1;1;1;1;1;1;1;1;1;1;1;1;1;5;1;1;1;1;1;4;1;1;1;1;1;-;1;1;1;1;1;1;1;-;-;1;1;1;1;-;1;1;1;1;1;4;1;1;1;1;1;1;-;1;1;-;1;1;5;1;5;"/>
  <p:tag name="CHARTSTRINGSTD" val="184 1 5 5 7"/>
  <p:tag name="CHARTSTRINGREV" val="7 5 5 1 184"/>
  <p:tag name="CHARTSTRINGSTDPER" val="0.910891089108911 0.00495049504950495 0.0247524752475248 0.0247524752475248 0.0346534653465347"/>
  <p:tag name="CHARTSTRINGREVPER" val="0.0346534653465347 0.0247524752475248 0.0247524752475248 0.00495049504950495 0.910891089108911"/>
</p:tagLst>
</file>

<file path=ppt/tags/tag41.xml><?xml version="1.0" encoding="utf-8"?>
<p:tagLst xmlns:a="http://schemas.openxmlformats.org/drawingml/2006/main" xmlns:r="http://schemas.openxmlformats.org/officeDocument/2006/relationships" xmlns:p="http://schemas.openxmlformats.org/presentationml/2006/main">
  <p:tag name="CHARTTYPE" val="0"/>
</p:tagLst>
</file>

<file path=ppt/tags/tag4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3.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381"/>
  <p:tag name="FONTSIZE" val="20"/>
  <p:tag name="BULLETTYPE" val="ppBulletArabicPeriod"/>
  <p:tag name="ANSWERTEXT" val="Sliding is caused by the heads on the myosin molecule forming cross-bridges with specific sites on the actin molecule &#10;The cross-bridges have an unlimited range of movement&#10;The cross bridges are activated once during a contraction&#10;Every cycle four molecules of ATP are used by each myosin head &#10;The sliding of the actin filament is triggered by an increase in intracellular sodium "/>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SLIDEID" val="4682C896796E432D806FBA0491286100"/>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SLIDEGUID" val="4682C896796E432D806FBA0491286100"/>
  <p:tag name="SLIDEORDER" val="1"/>
  <p:tag name="QUESTIONALIAS" val="Physiology – Muscle 2 Regarding an isometric contraction, which ONE of the following statements is MOST CORRECT?   "/>
  <p:tag name="ANSWERSALIAS" val="The shortening is isokinetic |smicln|The muscle shortens under a fixed load|smicln|The muscle shortens but does not generate tension|smicln|The muscle contracts at its maximum velocity of shortening |smicln|The initial length of the muscle determines the level of tension developed "/>
  <p:tag name="VALUES" val="Incorrect|smicln|Incorrect|smicln|Incorrect|smicln|Incorrect|smicln|Correct"/>
  <p:tag name="ANONYMOUSTEMP" val="False"/>
  <p:tag name="RESPONSESGATHERED" val="True"/>
  <p:tag name="TOTALRESPONSES" val="197"/>
  <p:tag name="RESPONSECOUNT" val="197"/>
  <p:tag name="SLICED" val="False"/>
  <p:tag name="RESPONSES" val="2;5;5;5;5;5;1;3;5;5;3;3;4;5;5;5;2;3;2;5;3;5;5;3;5;5;3;4;5;5;3;5;5;5;2;2;5;5;3;2;5;2;2;2;5;5;2;3;5;3;4;4;5;3;2;5;5;4;1;2;2;5;3;4;-;4;1;3;3;4;-;5;5;2;5;3;5;5;2;5;5;4;2;-;4;5;1;1;5;3;4;3;2;-;5;2;5;5;4;4;5;5;1;-;2;3;4;5;5;4;2;3;-;5;3;2;5;5;1;5;-;1;5;-;3;3;5;-;5;4;4;2;5;3;5;5;5;1;5;5;3;5;5;4;5;5;5;2;5;-;-;2;3;5;5;3;5;2;5;5;4;5;5;5;5;5;5;4;5;2;5;4;4;4;1;5;4;5;-;5;-;2;5;5;5;3;5;5;3;-;2;5;5;2;4;3;5;-;-;4;5;5;5;2;4;5;3;-;-;5;5;-;2;5;2;4;"/>
  <p:tag name="CHARTSTRINGSTD" val="10 32 31 28 96"/>
  <p:tag name="CHARTSTRINGREV" val="96 28 31 32 10"/>
  <p:tag name="CHARTSTRINGSTDPER" val="0.050761421319797 0.16243654822335 0.157360406091371 0.142131979695431 0.487309644670051"/>
  <p:tag name="CHARTSTRINGREVPER" val="0.487309644670051 0.142131979695431 0.157360406091371 0.16243654822335 0.050761421319797"/>
</p:tagLst>
</file>

<file path=ppt/tags/tag46.xml><?xml version="1.0" encoding="utf-8"?>
<p:tagLst xmlns:a="http://schemas.openxmlformats.org/drawingml/2006/main" xmlns:r="http://schemas.openxmlformats.org/officeDocument/2006/relationships" xmlns:p="http://schemas.openxmlformats.org/presentationml/2006/main">
  <p:tag name="CHARTTYPE" val="0"/>
</p:tagLst>
</file>

<file path=ppt/tags/tag4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8.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254"/>
  <p:tag name="FONTSIZE" val="20"/>
  <p:tag name="BULLETTYPE" val="ppBulletArabicPeriod"/>
  <p:tag name="ANSWERTEXT" val="The shortening is isokinetic &#10;The muscle shortens under a fixed load&#10;The muscle shortens but does not generate tension&#10;The muscle contracts at its maximum velocity of shortening &#10;The initial length of the muscle determines the level of tension developed "/>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13"/>
  <p:tag name="FONTSIZE" val="32"/>
  <p:tag name="BULLETTYPE" val="ppBulletArabicPeriod"/>
  <p:tag name="ANSWERTEXT" val="Year 1&#10;Year 2"/>
</p:tagLst>
</file>

<file path=ppt/tags/tag50.xml><?xml version="1.0" encoding="utf-8"?>
<p:tagLst xmlns:a="http://schemas.openxmlformats.org/drawingml/2006/main" xmlns:r="http://schemas.openxmlformats.org/officeDocument/2006/relationships" xmlns:p="http://schemas.openxmlformats.org/presentationml/2006/main">
  <p:tag name="SLIDEID" val="4682C896796E432D806FBA0491286100"/>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SLIDEGUID" val="4682C896796E432D806FBA0491286100"/>
  <p:tag name="SLIDEORDER" val="1"/>
  <p:tag name="ANSWERSALIAS" val="The rising phase is characterised by a rapid depolarisation of the membrane due to opening of potassium channels |smicln|Depolarisation of the membrane above threshold triggers a graded response |smicln|The falling phase is explained by outward potassium current |smicln|The amplitude of a propagating action potential diminishes with distance from the initial trigger|smicln|After one action potential reaches its peak, it is possible to trigger a second action potential immediately"/>
  <p:tag name="QUESTIONALIAS" val="Physiology – Action potentials Which ONE of the following statements regarding action potentials is MOST CORRECT?       "/>
  <p:tag name="VALUES" val="Incorrect|smicln|Incorrect|smicln|Correct|smicln|Incorrect|smicln|Incorrect"/>
  <p:tag name="ANONYMOUSTEMP" val="False"/>
  <p:tag name="RESPONSESGATHERED" val="True"/>
  <p:tag name="TOTALRESPONSES" val="200"/>
  <p:tag name="RESPONSECOUNT" val="200"/>
  <p:tag name="SLICED" val="False"/>
  <p:tag name="RESPONSES" val="3;3;3;3;3;2;4;4;3;4;3;4;3;3;3;4;3;4;3;4;3;3;3;3;4;3;3;3;3;3;3;3;3;4;3;3;3;3;-;3;3;1;3;3;4;3;3;4;3;2;3;3;3;-;3;4;4;3;3;3;3;3;2;3;3;3;3;3;3;3;2;4;3;4;3;2;3;3;3;-;3;2;4;-;3;3;3;-;3;2;3;3;3;4;5;4;4;3;3;-;3;3;3;3;3;3;3;4;3;4;3;3;3;1;-;2;-;4;3;3;-;-;5;4;4;3;4;3;3;3;4;3;3;3;-;1;3;1;3;3;3;3;3;2;4;3;4;3;4;3;-;3;3;-;3;3;3;3;3;3;3;3;4;3;3;4;2;2;2;4;3;3;2;3;4;3;3;3;3;4;-;3;3;4;4;2;3;4;3;3;3;3;3;3;3;3;1;3;3;3;3;5;3;3;4;-;3;5;3;3;3;4;3;4;-;1;"/>
  <p:tag name="CHARTSTRINGSTD" val="6 14 136 40 4"/>
  <p:tag name="CHARTSTRINGREV" val="4 40 136 14 6"/>
  <p:tag name="CHARTSTRINGSTDPER" val="0.03 0.07 0.68 0.2 0.02"/>
  <p:tag name="CHARTSTRINGREVPER" val="0.02 0.2 0.68 0.07 0.03"/>
</p:tagLst>
</file>

<file path=ppt/tags/tag51.xml><?xml version="1.0" encoding="utf-8"?>
<p:tagLst xmlns:a="http://schemas.openxmlformats.org/drawingml/2006/main" xmlns:r="http://schemas.openxmlformats.org/officeDocument/2006/relationships" xmlns:p="http://schemas.openxmlformats.org/presentationml/2006/main">
  <p:tag name="CHARTTYPE" val="0"/>
</p:tagLst>
</file>

<file path=ppt/tags/tag52.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456"/>
  <p:tag name="FONTSIZE" val="20"/>
  <p:tag name="BULLETTYPE" val="ppBulletArabicPeriod"/>
  <p:tag name="ANSWERTEXT" val="The rising phase is characterised by a rapid depolarisation of the membrane due to opening of potassium channels &#10;Depolarisation of the membrane above threshold triggers a graded response &#10;The falling phase is explained by outward potassium current &#10;The amplitude of a propagating action potential diminishes with distance from the initial trigger&#10;After one action potential reaches its peak, it is possible to trigger a second action potential immediately"/>
</p:tagLst>
</file>

<file path=ppt/tags/tag5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SLIDEID" val="4682C896796E432D806FBA0491286100"/>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SLIDEGUID" val="4682C896796E432D806FBA0491286100"/>
  <p:tag name="SLIDEORDER" val="1"/>
  <p:tag name="ANSWERSALIAS" val="Each motor axon synapses with only one muscle fibre|smicln|The neuromuscular junction is an electrical synapse allowing the direct transfer of ionic current from motor neuron to muscle fibre|smicln|Depolarisation of the presynaptic terminal containing acetylcholine opens voltage-gated Ca2+ channels, which allows Ca2+  to enter the presynaptic terminal|smicln|Depolarisation of the presynaptic terminal containing acetylcholine causes the vesicles to fuse with the postsynaptic membrane of the muscle fibre|smicln|Once acetylcholine has interacted with the postsynaptic receptor (AChR), it remains in the synaptic cleft for a long time"/>
  <p:tag name="QUESTIONALIAS" val="Physiology – Neuromuscular transmission Which ONE of the following statements regarding neuromuscular transmission is MOST CORRECT?       "/>
  <p:tag name="VALUES" val="Incorrect|smicln|Incorrect|smicln|Correct|smicln|Incorrect|smicln|Incorrect"/>
  <p:tag name="ANONYMOUSTEMP" val="False"/>
  <p:tag name="RESPONSESGATHERED" val="True"/>
  <p:tag name="TOTALRESPONSES" val="195"/>
  <p:tag name="RESPONSECOUNT" val="195"/>
  <p:tag name="SLICED" val="False"/>
  <p:tag name="RESPONSES" val="2;3;3;3;3;-;3;3;3;3;3;1;3;3;4;4;1;-;3;3;3;3;4;3;3;3;3;2;3;3;3;3;3;3;-;3;3;3;4;3;3;-;3;3;2;3;3;3;3;2;4;-;3;3;3;3;1;3;4;3;-;3;4;3;-;3;3;4;3;3;3;3;3;3;3;3;3;2;4;4;3;1;3;-;4;3;3;-;3;3;3;3;3;-;4;3;3;3;2;3;3;3;3;2;3;3;4;-;3;-;3;3;-;3;3;4;3;-;3;3;-;-;3;4;3;2;4;3;3;3;4;1;3;3;3;2;4;4;3;3;3;3;4;3;3;4;3;4;5;3;-;-;3;3;3;3;3;3;3;3;3;3;3;3;3;3;4;2;2;4;3;3;5;3;3;3;3;4;3;3;-;3;4;1;3;4;2;3;3;-;3;3;3;3;3;3;3;4;3;-;3;4;3;3;3;3;3;4;5;4;3;3;3;5;3;3;"/>
  <p:tag name="CHARTSTRINGSTD" val="6 12 142 31 4"/>
  <p:tag name="CHARTSTRINGREV" val="4 31 142 12 6"/>
  <p:tag name="CHARTSTRINGSTDPER" val="0.0307692307692308 0.0615384615384615 0.728205128205128 0.158974358974359 0.0205128205128205"/>
  <p:tag name="CHARTSTRINGREVPER" val="0.0205128205128205 0.158974358974359 0.728205128205128 0.0615384615384615 0.0307692307692308"/>
</p:tagLst>
</file>

<file path=ppt/tags/tag56.xml><?xml version="1.0" encoding="utf-8"?>
<p:tagLst xmlns:a="http://schemas.openxmlformats.org/drawingml/2006/main" xmlns:r="http://schemas.openxmlformats.org/officeDocument/2006/relationships" xmlns:p="http://schemas.openxmlformats.org/presentationml/2006/main">
  <p:tag name="CHARTTYPE" val="0"/>
</p:tagLst>
</file>

<file path=ppt/tags/tag5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8.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608"/>
  <p:tag name="FONTSIZE" val="20"/>
  <p:tag name="BULLETTYPE" val="ppBulletArabicPeriod"/>
  <p:tag name="ANSWERTEXT" val="Each motor axon synapses with only one muscle fibre&#10;The neuromuscular junction is an electrical synapse allowing the direct transfer of ionic current from motor neuron to muscle fibre&#10;Depolarisation of the presynaptic terminal containing acetylcholine opens voltage-gated Ca2+ channels, which allows Ca2+  to enter the presynaptic terminal&#10;Depolarisation of the presynaptic terminal containing acetylcholine causes the vesicles to fuse with the postsynaptic membrane of the muscle fibre&#10;Once acetylcholine has interacted with the postsynaptic receptor (AChR), it remains in the synaptic cleft for a long time"/>
</p:tagLst>
</file>

<file path=ppt/tags/tag5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SLIDEGUID" val="4682C896796E432D806FBA0491286100"/>
  <p:tag name="SLIDEID" val="4682C896796E432D806FBA0491286100"/>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ANSWERSALIAS" val="When treatment is urgent|smicln|When the patient does not understand the language|smicln|Patient is unconscious/incompetent (but a duty of disclosure would apply to the person responsible)|smicln|When the information might lead to serious physical or mental harm to the patient|smicln|When the patient waives the right"/>
  <p:tag name="QUESTIONALIAS" val="Obtaining Consent In relation to obtaining consent for treatment from a patient, the ordinary duty of disclosure can be modified in all of the following conditions, EXCEPT: "/>
  <p:tag name="ANONYMOUSTEMP" val="False"/>
  <p:tag name="VALUES" val="Incorrect|smicln|Correct|smicln|Incorrect|smicln|Incorrect|smicln|Incorrect"/>
  <p:tag name="RESPONSESGATHERED" val="True"/>
  <p:tag name="TOTALRESPONSES" val="176"/>
  <p:tag name="RESPONSECOUNT" val="176"/>
  <p:tag name="SLICED" val="False"/>
  <p:tag name="RESPONSES" val="5;1;2;2;2;2;5;3;2;2;2;-;1;2;2;2;5;2;2;5;2;2;3;3;2;2;4;2;4;2;2;2;2;2;2;2;4;2;2;2;2;3;2;2;2;1;2;2;4;2;2;2;1;2;5;4;2;3;4;2;2;2;2;3;5;2;-;2;5;-;-;2;2;2;1;1;2;2;2;2;2;5;2;2;2;-;5;3;2;2;2;2;4;-;4;2;2;5;-;2;-;2;1;-;2;2;2;2;2;4;2;4;-;2;4;2;2;3;2;3;2;2;2;3;4;4;2;2;2;2;2;2;2;2;1;2;2;2;2;2;2;2;2;5;2;2;2;5;2;-;2;2;2;4;-;-;2;5;2;2;3;2;2;3;1;2;4;2;3;3;2;5;2;2;2;2;2;3;2;4;2;2;4;1;2;2;3;2;2;"/>
  <p:tag name="CHARTSTRINGSTD" val="10 119 16 17 14"/>
  <p:tag name="CHARTSTRINGREV" val="14 17 16 119 10"/>
  <p:tag name="CHARTSTRINGSTDPER" val="0.0568181818181818 0.676136363636364 0.0909090909090909 0.0965909090909091 0.0795454545454545"/>
  <p:tag name="CHARTSTRINGREVPER" val="0.0795454545454545 0.0965909090909091 0.0909090909090909 0.676136363636364 0.0568181818181818"/>
</p:tagLst>
</file>

<file path=ppt/tags/tag60.xml><?xml version="1.0" encoding="utf-8"?>
<p:tagLst xmlns:a="http://schemas.openxmlformats.org/drawingml/2006/main" xmlns:r="http://schemas.openxmlformats.org/officeDocument/2006/relationships" xmlns:p="http://schemas.openxmlformats.org/presentationml/2006/main">
  <p:tag name="SLIDEID" val="4682C896796E432D806FBA0491286100"/>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SLIDEGUID" val="4682C896796E432D806FBA0491286100"/>
  <p:tag name="SLIDEORDER" val="1"/>
  <p:tag name="QUESTIONALIAS" val="Physiology – Pain Regarding pain pathways from the periphery to the brain, which ONE of the following statements is MOST CORRECT?        "/>
  <p:tag name="ANSWERSALIAS" val="Nociceptors are expressed primarily in the brain|smicln|Under normal conditions, the sensation of pain is caused by the activation of large myelinated A-beta fibres|smicln|The cell bodies of nociceptors are located in the thalamus|smicln|Information about pain in the body is conveyed from the spinal cord to the brain via ascending nociceptive pathways, primarily the spinothalamic pathway|smicln|A mutation of the Nav1.7 sodium ion channel that causes a gain of function (increased channel activity) results in congenital insensitivity to pain"/>
  <p:tag name="VALUES" val="Incorrect|smicln|Incorrect|smicln|Incorrect|smicln|Correct|smicln|Incorrect"/>
  <p:tag name="ANONYMOUSTEMP" val="False"/>
  <p:tag name="RESPONSESGATHERED" val="True"/>
  <p:tag name="TOTALRESPONSES" val="192"/>
  <p:tag name="RESPONSECOUNT" val="192"/>
  <p:tag name="SLICED" val="False"/>
  <p:tag name="RESPONSES" val="-;4;4;4;4;4;4;4;4;2;4;4;4;4;4;4;4;4;4;4;4;4;4;4;4;4;4;4;4;4;4;4;4;4;4;4;4;4;4;4;4;-;4;4;-;4;4;4;4;4;4;4;4;4;4;4;4;4;4;4;4;4;4;4;4;4;-;-;4;4;4;-;4;4;4;-;4;4;4;4;4;4;4;-;4;4;4;-;4;4;4;4;4;-;4;4;4;4;4;-;4;2;4;4;4;4;4;-;4;4;4;4;4;4;4;4;4;4;4;4;4;-;4;4;4;4;2;4;4;4;4;4;5;5;4;4;4;4;2;4;4;4;-;4;4;-;4;4;-;4;-;4;5;4;4;5;4;4;4;3;4;4;4;4;4;4;4;4;3;4;4;4;4;4;5;4;4;4;4;4;4;4;-;4;4;4;4;4;4;4;-;4;4;4;4;4;4;4;4;-;-;4;4;5;-;4;4;4;4;-;-;4;4;4;-;5;4;"/>
  <p:tag name="CHARTSTRINGSTD" val="0 4 2 179 7"/>
  <p:tag name="CHARTSTRINGREV" val="7 179 2 4 0"/>
  <p:tag name="CHARTSTRINGSTDPER" val="0 0.0208333333333333 0.0104166666666667 0.932291666666667 0.0364583333333333"/>
  <p:tag name="CHARTSTRINGREVPER" val="0.0364583333333333 0.932291666666667 0.0104166666666667 0.0208333333333333 0"/>
</p:tagLst>
</file>

<file path=ppt/tags/tag61.xml><?xml version="1.0" encoding="utf-8"?>
<p:tagLst xmlns:a="http://schemas.openxmlformats.org/drawingml/2006/main" xmlns:r="http://schemas.openxmlformats.org/officeDocument/2006/relationships" xmlns:p="http://schemas.openxmlformats.org/presentationml/2006/main">
  <p:tag name="CHARTTYPE" val="0"/>
</p:tagLst>
</file>

<file path=ppt/tags/tag6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3.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517"/>
  <p:tag name="FONTSIZE" val="20"/>
  <p:tag name="BULLETTYPE" val="ppBulletArabicPeriod"/>
  <p:tag name="ANSWERTEXT" val="Nociceptors are expressed primarily in the brain&#10;Under normal conditions, the sensation of pain is caused by the activation of large myelinated A-beta fibres&#10;The cell bodies of nociceptors are located in the thalamus&#10;Information about pain in the body is conveyed from the spinal cord to the brain via ascending nociceptive pathways, primarily the spinothalamic pathway&#10;A mutation of the Nav1.7 sodium ion channel that causes a gain of function (increased channel activity) results in congenital insensitivity to pain"/>
</p:tagLst>
</file>

<file path=ppt/tags/tag6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SLIDEID" val="4682C896796E432D806FBA0491286100"/>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SLIDEGUID" val="4682C896796E432D806FBA0491286100"/>
  <p:tag name="SLIDEORDER" val="1"/>
  <p:tag name="ANONYMOUSTEMP" val="False"/>
  <p:tag name="QUESTIONALIAS" val="Physiology – Vestibular system Regarding the generation of an action potential by the vestibular apparatus, all of the following statements are true, EXCEPT:        "/>
  <p:tag name="ANSWERSALIAS" val="Bending of the hair cell stereocilia towards the kinocilium hyperpolarises the hair cell|smicln|When stereocilia move towards the kinocilium the tip links pull open mechanically-gated ion channels|smicln|Opening of mechanically-gated ion channels allows influx of K+  ions into the hair cell. |smicln|Endolymph surrounding the stereocilia is high in K+ compared to the inside of the hair cell|smicln|Depolarisation of hair cells leads to endocytosis of vesicles containing neurotransmitters"/>
  <p:tag name="VALUES" val="Correct|smicln|Incorrect|smicln|Incorrect|smicln|Incorrect|smicln|Incorrect"/>
  <p:tag name="RESPONSESGATHERED" val="True"/>
  <p:tag name="TOTALRESPONSES" val="192"/>
  <p:tag name="RESPONSECOUNT" val="192"/>
  <p:tag name="SLICED" val="False"/>
  <p:tag name="RESPONSES" val="5;1;1;1;1;2;1;4;1;1;4;1;1;1;1;5;1;-;1;5;5;1;1;1;5;1;1;1;5;5;1;3;2;2;-;1;1;1;4;1;1;-;-;1;-;1;5;5;1;1;1;1;1;-;1;1;1;1;-;1;-;1;1;1;1;1;-;5;1;1;5;1;1;1;-;3;1;2;1;5;5;1;2;-;5;1;1;1;3;1;1;1;1;-;2;1;2;1;5;-;1;1;5;1;5;2;1;-;1;5;2;5;1;5;2;2;1;5;1;5;1;-;1;5;2;1;5;5;1;1;-;5;1;1;1;2;5;1;1;1;1;4;-;5;5;1;5;1;1;-;1;5;1;1;1;5;1;1;1;1;1;4;5;1;1;5;3;2;2;1;5;2;1;1;3;1;5;1;-;5;1;-;1;-;1;1;1;1;5;-;1;5;5;-;1;1;2;1;1;1;5;1;1;3;1;1;2;-;1;-;-;1;1;5;1;1;1;5;"/>
  <p:tag name="CHARTSTRINGSTD" val="120 18 6 5 43"/>
  <p:tag name="CHARTSTRINGREV" val="43 5 6 18 120"/>
  <p:tag name="CHARTSTRINGSTDPER" val="0.625 0.09375 0.03125 0.0260416666666667 0.223958333333333"/>
  <p:tag name="CHARTSTRINGREVPER" val="0.223958333333333 0.0260416666666667 0.03125 0.09375 0.625"/>
</p:tagLst>
</file>

<file path=ppt/tags/tag66.xml><?xml version="1.0" encoding="utf-8"?>
<p:tagLst xmlns:a="http://schemas.openxmlformats.org/drawingml/2006/main" xmlns:r="http://schemas.openxmlformats.org/officeDocument/2006/relationships" xmlns:p="http://schemas.openxmlformats.org/presentationml/2006/main">
  <p:tag name="CHARTTYPE" val="0"/>
</p:tagLst>
</file>

<file path=ppt/tags/tag6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8.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462"/>
  <p:tag name="FONTSIZE" val="20"/>
  <p:tag name="BULLETTYPE" val="ppBulletArabicPeriod"/>
  <p:tag name="ANSWERTEXT" val="Bending of the hair cell stereocilia towards the kinocilium hyperpolarises the hair cell&#10;When stereocilia move towards the kinocilium the tip links pull open mechanically-gated ion channels&#10;Opening of mechanically-gated ion channels allows influx of K+  ions into the hair cell. &#10;Endolymph surrounding the stereocilia is high in K+ compared to the inside of the hair cell&#10;Depolarisation of hair cells leads to endocytosis of vesicles containing neurotransmitters"/>
</p:tagLst>
</file>

<file path=ppt/tags/tag69.xml><?xml version="1.0" encoding="utf-8"?>
<p:tagLst xmlns:a="http://schemas.openxmlformats.org/drawingml/2006/main" xmlns:r="http://schemas.openxmlformats.org/officeDocument/2006/relationships" xmlns:p="http://schemas.openxmlformats.org/presentationml/2006/main">
  <p:tag name="SLIDEID" val="4682C896796E432D806FBA0491286100"/>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SLIDEGUID" val="4682C896796E432D806FBA0491286100"/>
  <p:tag name="SLIDEORDER" val="1"/>
  <p:tag name="ANONYMOUSTEMP" val="False"/>
  <p:tag name="QUESTIONALIAS" val="Falls in Older People Impairment in which five sensorimotor and balance systems are independent risk factors for falls in large prospective studies of community-dwelling older people?        "/>
  <p:tag name="ANSWERSALIAS" val="Vision, hearing, vestibular function, muscle strength and postural sway |smicln|Vision, lower limb proprioception, nerve conduction time, lower limb muscle strength and postural sway|smicln|Vestibular function, lower limb proprioception, muscle power, reaction time and postural sway|smicln|Vision, tactile sensitivity, vestibular function,  reaction time and postural sway|smicln|Vision, lower limb proprioception, reaction time, lower limb muscle strength and postural sway"/>
  <p:tag name="VALUES" val="Incorrect|smicln|Incorrect|smicln|Incorrect|smicln|Incorrect|smicln|Correct"/>
  <p:tag name="RESPONSESGATHERED" val="True"/>
  <p:tag name="TOTALRESPONSES" val="181"/>
  <p:tag name="RESPONSECOUNT" val="181"/>
  <p:tag name="SLICED" val="False"/>
  <p:tag name="RESPONSES" val="3;3;5;4;5;5;5;5;5;2;1;5;5;5;5;-;5;5;5;-;4;5;5;5;5;5;5;2;5;4;5;3;5;5;2;5;5;5;5;2;5;1;5;3;5;5;5;5;5;3;5;3;5;2;-;2;5;5;2;-;2;5;5;5;-;5;-;5;3;5;5;5;5;5;5;3;2;5;2;5;5;-;5;-;5;5;3;5;-;5;5;5;5;-;5;5;-;5;1;2;-;5;-;-;3;3;1;4;2;-;-;5;5;5;5;-;5;2;5;3;-;-;5;3;-;5;1;5;5;5;5;3;5;1;5;5;5;5;5;5;2;-;-;3;2;5;5;3;3;5;-;5;-;5;5;5;5;-;5;5;3;-;5;5;5;-;5;4;5;5;-;3;3;5;5;5;3;5;3;5;5;-;5;1;4;5;2;5;5;-;3;5;5;5;-;5;5;5;5;3;1;-;5;5;-;3;-;-;5;5;-;-;5;5;5;5;5;5;"/>
  <p:tag name="CHARTSTRINGSTD" val="8 16 25 6 126"/>
  <p:tag name="CHARTSTRINGREV" val="126 6 25 16 8"/>
  <p:tag name="CHARTSTRINGSTDPER" val="0.0441988950276243 0.0883977900552486 0.138121546961326 0.0331491712707182 0.696132596685083"/>
  <p:tag name="CHARTSTRINGREVPER" val="0.696132596685083 0.0331491712707182 0.138121546961326 0.0883977900552486 0.0441988950276243"/>
</p:tagLst>
</file>

<file path=ppt/tags/tag7.xml><?xml version="1.0" encoding="utf-8"?>
<p:tagLst xmlns:a="http://schemas.openxmlformats.org/drawingml/2006/main" xmlns:r="http://schemas.openxmlformats.org/officeDocument/2006/relationships" xmlns:p="http://schemas.openxmlformats.org/presentationml/2006/main">
  <p:tag name="CHARTTYPE" val="0"/>
</p:tagLst>
</file>

<file path=ppt/tags/tag70.xml><?xml version="1.0" encoding="utf-8"?>
<p:tagLst xmlns:a="http://schemas.openxmlformats.org/drawingml/2006/main" xmlns:r="http://schemas.openxmlformats.org/officeDocument/2006/relationships" xmlns:p="http://schemas.openxmlformats.org/presentationml/2006/main">
  <p:tag name="CHARTTYPE" val="0"/>
</p:tagLst>
</file>

<file path=ppt/tags/tag7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2.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447"/>
  <p:tag name="FONTSIZE" val="20"/>
  <p:tag name="BULLETTYPE" val="ppBulletArabicPeriod"/>
  <p:tag name="ANSWERTEXT" val="Vision, hearing, vestibular function, muscle strength and posturalsway &#10;Vision, lower limb proprioception, nerve conduction time, lower limbmuscle strength and postural sway&#10;Vestibular function, lower limb proprioception, muscle power,reaction time and postural sway&#10;Vision, tactile sensitivity, vestibular function,  reactiontime and postural sway&#10;Vision, lower limb proprioception, reaction time, lower limb musclestrength and postural sway"/>
</p:tagLst>
</file>

<file path=ppt/tags/tag73.xml><?xml version="1.0" encoding="utf-8"?>
<p:tagLst xmlns:a="http://schemas.openxmlformats.org/drawingml/2006/main" xmlns:r="http://schemas.openxmlformats.org/officeDocument/2006/relationships" xmlns:p="http://schemas.openxmlformats.org/presentationml/2006/main">
  <p:tag name="SLIDEID" val="4682C896796E432D806FBA0491286100"/>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SLIDEGUID" val="4682C896796E432D806FBA0491286100"/>
  <p:tag name="SLIDEORDER" val="1"/>
  <p:tag name="ANSWERSALIAS" val="Side effects can include sedation, respiratory depression and tachycardia|smicln|It activates descending pathways which have an inhibitory effect on dorsal horn transmission|smicln|Liver disease can result in a shorter half-life|smicln|Morphine-3-glucoronide is an active metabolite and contributes to the analgesic effect |smicln|It is used therapeutically as an anti-diarrhoeal"/>
  <p:tag name="QUESTIONALIAS" val="Pharmacology - Opioids Which ONE of the following statements regarding morphine is most correct?  "/>
  <p:tag name="ANONYMOUSTEMP" val="False"/>
  <p:tag name="VALUES" val="Incorrect|smicln|Correct|smicln|Incorrect|smicln|Incorrect|smicln|Incorrect"/>
  <p:tag name="RESPONSESGATHERED" val="True"/>
  <p:tag name="TOTALRESPONSES" val="171"/>
  <p:tag name="RESPONSECOUNT" val="171"/>
  <p:tag name="SLICED" val="False"/>
  <p:tag name="RESPONSES" val="4;2;4;4;5;3;4;2;4;2;4;2;2;4;5;-;4;1;4;-;1;4;2;2;1;4;2;5;5;2;4;4;1;1;-;2;4;2;2;4;2;1;-;-;4;4;2;4;2;-;4;4;4;-;4;4;4;4;3;1;-;4;2;4;-;4;-;2;4;4;4;4;1;1;4;-;4;5;2;-;1;2;-;-;1;4;2;1;2;1;4;4;1;-;1;-;-;2;5;2;-;4;5;-;2;4;5;2;2;-;4;-;5;4;3;1;4;-;-;1;-;1;5;5;4;1;2;-;1;-;4;-;4;2;4;1;-;2;1;2;1;-;-;1;4;2;4;5;5;1;-;-;2;4;4;-;2;-;2;2;2;4;4;4;4;5;5;1;2;2;2;4;-;2;1;2;2;-;2;2;1;2;-;4;4;2;4;2;-;-;-;2;2;-;2;2;1;4;2;1;4;4;2;2;5;2;-;-;-;4;-;2;2;1;-;4;2;-;"/>
  <p:tag name="CHARTSTRINGSTD" val="31 58 3 63 16"/>
  <p:tag name="CHARTSTRINGREV" val="16 63 3 58 31"/>
  <p:tag name="CHARTSTRINGSTDPER" val="0.181286549707602 0.339181286549708 0.0175438596491228 0.368421052631579 0.0935672514619883"/>
  <p:tag name="CHARTSTRINGREVPER" val="0.0935672514619883 0.368421052631579 0.0175438596491228 0.339181286549708 0.181286549707602"/>
</p:tagLst>
</file>

<file path=ppt/tags/tag74.xml><?xml version="1.0" encoding="utf-8"?>
<p:tagLst xmlns:a="http://schemas.openxmlformats.org/drawingml/2006/main" xmlns:r="http://schemas.openxmlformats.org/officeDocument/2006/relationships" xmlns:p="http://schemas.openxmlformats.org/presentationml/2006/main">
  <p:tag name="CHARTTYPE" val="0"/>
</p:tagLst>
</file>

<file path=ppt/tags/tag7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6.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351"/>
  <p:tag name="FONTSIZE" val="20"/>
  <p:tag name="BULLETTYPE" val="ppBulletArabicPeriod"/>
  <p:tag name="ANSWERTEXT" val="Side effects can include sedation, respiratory depression and tachycardia&#10;It activates descending pathways which have an inhibitory effect on dorsal horn transmission&#10;Liver disease can result in a shorter half-life&#10;Morphine-3-glucoronide is an active metabolite and contributes to the analgesic effect &#10;It is used therapeutically as an anti-diarrhoeal"/>
</p:tagLst>
</file>

<file path=ppt/tags/tag77.xml><?xml version="1.0" encoding="utf-8"?>
<p:tagLst xmlns:a="http://schemas.openxmlformats.org/drawingml/2006/main" xmlns:r="http://schemas.openxmlformats.org/officeDocument/2006/relationships" xmlns:p="http://schemas.openxmlformats.org/presentationml/2006/main">
  <p:tag name="DELIMITERS" val="3.1"/>
  <p:tag name="VALUES" val="No Value|smicln|No Value|smicln|No Value|smicln|No Value|smicln|No Value"/>
</p:tagLst>
</file>

<file path=ppt/tags/tag78.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351"/>
  <p:tag name="FONTSIZE" val="20"/>
  <p:tag name="BULLETTYPE" val="ppBulletArabicPeriod"/>
  <p:tag name="ANSWERTEXT" val="Side effects can include sedation, respiratory depression and tachycardia&#10;It activates descending pathways which have an inhibitory effect on dorsal horn transmission&#10;Liver disease can result in a shorter half-life&#10;Morphine-3-glucoronide is an active metabolite and contributes to the analgesic effect &#10;It is used therapeutically as an anti-diarrhoeal"/>
</p:tagLst>
</file>

<file path=ppt/tags/tag79.xml><?xml version="1.0" encoding="utf-8"?>
<p:tagLst xmlns:a="http://schemas.openxmlformats.org/drawingml/2006/main" xmlns:r="http://schemas.openxmlformats.org/officeDocument/2006/relationships" xmlns:p="http://schemas.openxmlformats.org/presentationml/2006/main">
  <p:tag name="SLIDEID" val="4682C896796E432D806FBA0491286100"/>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SLIDEGUID" val="4682C896796E432D806FBA0491286100"/>
  <p:tag name="SLIDEORDER" val="1"/>
  <p:tag name="ANSWERSALIAS" val="Tumour markers|smicln|Biopsy|smicln|CT Scan|smicln|PET Scan"/>
  <p:tag name="VALUES" val="Incorrect|smicln|Correct|smicln|Incorrect|smicln|Incorrect"/>
  <p:tag name="QUESTIONALIAS" val="Cancer – Diagnosis Which ONE of the following investigations is needed to establish a diagnosis of cancer?          "/>
  <p:tag name="ANONYMOUSTEMP" val="False"/>
  <p:tag name="RESPONSESGATHERED" val="True"/>
  <p:tag name="TOTALRESPONSES" val="197"/>
  <p:tag name="RESPONSECOUNT" val="197"/>
  <p:tag name="SLICED" val="False"/>
  <p:tag name="RESPONSES" val="-;2;2;2;2;2;2;2;2;2;2;2;2;2;2;2;2;2;2;2;-;2;2;2;2;2;2;2;2;4;2;2;2;2;-;2;2;2;2;2;2;2;1;2;2;2;2;2;2;2;2;2;2;2;2;2;2;2;2;2;2;2;-;2;-;2;-;2;2;2;2;2;2;2;2;2;-;2;2;2;2;2;2;-;2;2;2;2;2;2;2;2;2;2;2;2;2;2;-;-;2;2;2;2;2;2;2;2;2;2;2;2;2;2;2;2;2;2;2;2;2;-;2;2;-;2;2;2;2;2;-;2;2;2;-;2;2;2;2;2;2;2;2;2;2;2;2;2;2;2;2;2;2;2;2;2;2;2;2;2;2;2;2;2;2;2;2;2;2;2;2;2;2;-;2;2;2;2;2;2;2;2;2;2;-;2;2;2;2;2;2;2;2;2;-;2;2;2;2;2;-;2;2;3;2;-;2;2;2;2;-;2;2;2;2;2;2;-;"/>
  <p:tag name="CHARTSTRINGSTD" val="1 194 1 1"/>
  <p:tag name="CHARTSTRINGREV" val="1 1 194 1"/>
  <p:tag name="CHARTSTRINGSTDPER" val="0.0050761421319797 0.984771573604061 0.0050761421319797 0.0050761421319797"/>
  <p:tag name="CHARTSTRINGREVPER" val="0.0050761421319797 0.0050761421319797 0.984771573604061 0.0050761421319797"/>
</p:tagLst>
</file>

<file path=ppt/tags/tag8.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290"/>
  <p:tag name="FONTSIZE" val="20"/>
  <p:tag name="BULLETTYPE" val="ppBulletArabicPeriod"/>
  <p:tag name="ANSWERTEXT" val="When treatment is urgent&#10;When the patient does not understand the language&#10;Patient is unconscious/incompetent (but a duty of disclosure would apply to the person responsible)&#10;When the information might lead to serious physical or mental harm to the patient&#10;When the patient waives the right"/>
</p:tagLst>
</file>

<file path=ppt/tags/tag80.xml><?xml version="1.0" encoding="utf-8"?>
<p:tagLst xmlns:a="http://schemas.openxmlformats.org/drawingml/2006/main" xmlns:r="http://schemas.openxmlformats.org/officeDocument/2006/relationships" xmlns:p="http://schemas.openxmlformats.org/presentationml/2006/main">
  <p:tag name="CHARTTYPE" val="0"/>
</p:tagLst>
</file>

<file path=ppt/tags/tag8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2.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38"/>
  <p:tag name="FONTSIZE" val="24"/>
  <p:tag name="BULLETTYPE" val="ppBulletArabicPeriod"/>
  <p:tag name="ANSWERTEXT" val="Tumour markers&#10;Biopsy&#10;CT Scan&#10;PET Scan"/>
</p:tagLst>
</file>

<file path=ppt/tags/tag83.xml><?xml version="1.0" encoding="utf-8"?>
<p:tagLst xmlns:a="http://schemas.openxmlformats.org/drawingml/2006/main" xmlns:r="http://schemas.openxmlformats.org/officeDocument/2006/relationships" xmlns:p="http://schemas.openxmlformats.org/presentationml/2006/main">
  <p:tag name="DELIMITERS" val="3.1"/>
</p:tagLst>
</file>

<file path=ppt/tags/tag84.xml><?xml version="1.0" encoding="utf-8"?>
<p:tagLst xmlns:a="http://schemas.openxmlformats.org/drawingml/2006/main" xmlns:r="http://schemas.openxmlformats.org/officeDocument/2006/relationships" xmlns:p="http://schemas.openxmlformats.org/presentationml/2006/main">
  <p:tag name="SLIDEID" val="4682C896796E432D806FBA0491286100"/>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SLIDEGUID" val="4682C896796E432D806FBA0491286100"/>
  <p:tag name="SLIDEORDER" val="1"/>
  <p:tag name="QUESTIONALIAS" val="Cancer – Chemotherapy Patients with cancer are often treated with chemotherapy before they undergo surgery. This treatment is intended to:          "/>
  <p:tag name="ANSWERSALIAS" val="Prevent the tumour becoming metastatic|smicln|Help make the surgery easier|smicln|Test the responsiveness of the cancer to chemotherapy and thus determine whether chemotherapy should continue after surgery|smicln|Enable evaluation of genetic changes in the tumour after chemotherapy|smicln|Palliate the patient by slowing spread of the tumour"/>
  <p:tag name="ANONYMOUSTEMP" val="False"/>
  <p:tag name="VALUES" val="Incorrect|smicln|Correct|smicln|Incorrect|smicln|Incorrect|smicln|Incorrect"/>
  <p:tag name="RESPONSESGATHERED" val="True"/>
  <p:tag name="TOTALRESPONSES" val="193"/>
  <p:tag name="RESPONSECOUNT" val="193"/>
  <p:tag name="SLICED" val="False"/>
  <p:tag name="RESPONSES" val="-;2;2;2;2;2;2;1;2;-;2;3;2;2;2;2;2;2;1;2;2;2;2;2;1;2;2;5;-;2;2;2;1;2;-;2;-;2;2;2;2;1;2;2;2;2;2;3;2;2;2;2;2;2;5;1;-;2;1;-;2;2;3;2;1;2;-;5;5;2;2;2;1;5;1;2;2;2;1;2;2;2;1;-;2;2;2;-;2;1;2;2;2;-;2;2;2;2;2;1;2;2;2;2;2;2;3;2;2;2;2;2;1;2;2;-;2;1;2;2;-;1;2;1;2;2;5;2;2;2;2;2;3;1;2;1;2;2;2;2;2;2;3;1;2;2;2;2;2;-;2;2;2;2;2;2;2;1;1;2;2;2;-;2;2;2;5;-;2;2;2;2;2;2;1;2;2;2;5;5;-;2;2;2;2;-;2;2;-;2;3;2;2;2;2;3;2;2;-;2;2;2;2;2;-;-;2;-;2;2;-;5;2;1;2;5;2;-;"/>
  <p:tag name="CHARTSTRINGSTD" val="25 149 8 0 11"/>
  <p:tag name="CHARTSTRINGREV" val="11 0 8 149 25"/>
  <p:tag name="CHARTSTRINGSTDPER" val="0.129533678756477 0.772020725388601 0.0414507772020725 0 0.0569948186528497"/>
  <p:tag name="CHARTSTRINGREVPER" val="0.0569948186528497 0 0.0414507772020725 0.772020725388601 0.129533678756477"/>
</p:tagLst>
</file>

<file path=ppt/tags/tag85.xml><?xml version="1.0" encoding="utf-8"?>
<p:tagLst xmlns:a="http://schemas.openxmlformats.org/drawingml/2006/main" xmlns:r="http://schemas.openxmlformats.org/officeDocument/2006/relationships" xmlns:p="http://schemas.openxmlformats.org/presentationml/2006/main">
  <p:tag name="CHARTTYPE" val="0"/>
</p:tagLst>
</file>

<file path=ppt/tags/tag8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7.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314"/>
  <p:tag name="FONTSIZE" val="24"/>
  <p:tag name="BULLETTYPE" val="ppBulletArabicPeriod"/>
  <p:tag name="ANSWERTEXT" val="Prevent the tumour becoming metastatic&#10;Help make the surgery easier&#10;Test the responsiveness of the cancer to chemotherapy and thus determine whether chemotherapy should continue after surgery&#10;Enable evaluation of genetic changes in the tumour after chemotherapy&#10;Palliate the patient by slowing spread of the tumour"/>
</p:tagLst>
</file>

<file path=ppt/tags/tag88.xml><?xml version="1.0" encoding="utf-8"?>
<p:tagLst xmlns:a="http://schemas.openxmlformats.org/drawingml/2006/main" xmlns:r="http://schemas.openxmlformats.org/officeDocument/2006/relationships" xmlns:p="http://schemas.openxmlformats.org/presentationml/2006/main">
  <p:tag name="SLIDEID" val="4682C896796E432D806FBA0491286100"/>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SLIDEGUID" val="4682C896796E432D806FBA0491286100"/>
  <p:tag name="SLIDEORDER" val="1"/>
  <p:tag name="ANONYMOUSTEMP" val="False"/>
  <p:tag name="QUESTIONALIAS" val="Clinical Biochemistry – Iron Regarding the use of serum ferritin results for assessing iron status, which ONE of the following statements is MOST CORRECT?    "/>
  <p:tag name="ANSWERSALIAS" val="Low serum transferrin has a high clinical sensitivity for iron deficiency|smicln|Low serum ferritin is always accompanied by hypochromia and microcytosis|smicln|Low serum iron is always accompanied by microcytic hypochromic anaemia |smicln|A normal serum ferritin excludes iron deficiency|smicln|Inflammation can mask iron deficiency"/>
  <p:tag name="VALUES" val="Incorrect|smicln|Incorrect|smicln|Incorrect|smicln|Incorrect|smicln|Correct"/>
  <p:tag name="RESPONSESGATHERED" val="True"/>
  <p:tag name="TOTALRESPONSES" val="156"/>
  <p:tag name="RESPONSECOUNT" val="156"/>
  <p:tag name="SLICED" val="False"/>
  <p:tag name="RESPONSES" val="2;-;4;4;3;5;-;5;5;1;4;-;5;5;5;5;5;5;5;4;5;4;4;5;5;-;4;5;5;5;4;5;-;4;-;4;5;5;-;-;5;5;5;5;1;5;1;2;2;-;4;5;5;5;5;4;4;5;1;-;1;5;1;-;-;2;-;4;-;5;5;5;-;-;2;-;2;5;4;5;5;-;-;-;-;5;5;-;4;4;2;4;-;2;-;-;5;5;5;5;5;4;5;1;-;-;3;3;1;-;-;4;1;1;5;-;2;-;1;3;-;5;4;5;5;1;5;-;-;4;5;-;5;2;5;5;5;5;2;4;5;-;5;4;5;5;4;5;1;-;-;-;5;3;4;5;5;-;4;5;-;5;1;2;-;2;3;-;5;5;-;5;2;5;5;5;5;5;5;-;5;-;-;2;-;5;-;4;-;5;5;1;1;5;-;-;5;4;-;-;5;5;5;5;-;-;-;-;-;5;-;5;4;3;-;5;5;-;"/>
  <p:tag name="CHARTSTRINGSTD" val="16 15 7 30 88"/>
  <p:tag name="CHARTSTRINGREV" val="88 30 7 15 16"/>
  <p:tag name="CHARTSTRINGSTDPER" val="0.102564102564103 0.0961538461538462 0.0448717948717949 0.192307692307692 0.564102564102564"/>
  <p:tag name="CHARTSTRINGREVPER" val="0.564102564102564 0.192307692307692 0.0448717948717949 0.0961538461538462 0.102564102564103"/>
</p:tagLst>
</file>

<file path=ppt/tags/tag89.xml><?xml version="1.0" encoding="utf-8"?>
<p:tagLst xmlns:a="http://schemas.openxmlformats.org/drawingml/2006/main" xmlns:r="http://schemas.openxmlformats.org/officeDocument/2006/relationships" xmlns:p="http://schemas.openxmlformats.org/presentationml/2006/main">
  <p:tag name="CHARTTYPE" val="0"/>
</p:tagLst>
</file>

<file path=ppt/tags/tag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1.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305"/>
  <p:tag name="FONTSIZE" val="20"/>
  <p:tag name="BULLETTYPE" val="ppBulletArabicPeriod"/>
  <p:tag name="ANSWERTEXT" val="Low serum transferrin has a high clinical sensitivity for iron deficiency&#10;Low serum ferritin is always accompanied by hypochromia and microcytosis&#10;Low serum iron is always accompanied by microcytic hypochromic anaemia &#10;A normal serum ferritin excludes iron deficiency&#10;Inflammation can mask iron deficiency"/>
</p:tagLst>
</file>

<file path=ppt/tags/tag92.xml><?xml version="1.0" encoding="utf-8"?>
<p:tagLst xmlns:a="http://schemas.openxmlformats.org/drawingml/2006/main" xmlns:r="http://schemas.openxmlformats.org/officeDocument/2006/relationships" xmlns:p="http://schemas.openxmlformats.org/presentationml/2006/main">
  <p:tag name="SLIDEID" val="4682C896796E432D806FBA0491286100"/>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SLIDEGUID" val="4682C896796E432D806FBA0491286100"/>
  <p:tag name="SLIDEORDER" val="1"/>
  <p:tag name="QUESTIONALIAS" val="Pathology – Colorectal cancer A 58-year-old woman is referred for colonoscopy following a positive screening FOBT. Colonoscopy reveals several small polyps, as well as a 3 cm mass located in the cecum. A biopsy of this mass was sent for histopathological and molecular evaluation. All of the following abnormalities are likely to be present in this lesion, EXCEPT:      "/>
  <p:tag name="ANSWERSALIAS" val="Mutation in APC tumour suppressor gene|smicln|Mutation in K-RAS oncogene|smicln|Mutation in TP53 tumour suppressor gene|smicln|Mutation in MLH1 DNA mismatch repair gene|smicln|Monoclonality"/>
  <p:tag name="ANONYMOUSTEMP" val="False"/>
  <p:tag name="RESPONSESGATHERED" val="True"/>
  <p:tag name="TOTALRESPONSES" val="171"/>
  <p:tag name="RESPONSECOUNT" val="171"/>
  <p:tag name="SLICED" val="False"/>
  <p:tag name="RESPONSES" val="3;4;5;4;2;3;4;5;5;3;4;4;2;4;3;3;5;5;2;3;5;4;1;5;5;4;-;5;5;4;3;4;5;5;-;3;5;4;1;-;5;2;4;3;5;5;3;-;3;-;-;2;4;-;-;4;5;5;4;5;3;4;4;3;-;4;-;4;2;4;5;4;4;5;3;-;4;5;2;5;4;-;-;-;-;4;3;-;3;5;5;3;5;-;5;5;3;4;5;-;4;4;5;5;5;2;4;-;5;4;2;5;-;5;5;-;5;3;3;3;4;-;5;3;-;4;5;-;5;4;-;5;3;5;-;3;-;4;3;3;-;-;3;3;-;3;4;4;2;-;4;4;4;2;5;3;4;5;3;-;4;-;5;3;3;3;-;5;3;4;5;5;3;4;5;3;2;5;2;5;4;-;5;4;4;5;4;3;-;4;4;-;-;4;-;-;5;3;-;3;5;4;4;5;-;-;4;-;3;-;-;-;4;5;4;1;3;3;"/>
  <p:tag name="CHARTSTRINGSTD" val="3 13 43 55 57"/>
  <p:tag name="CHARTSTRINGREV" val="57 55 43 13 3"/>
  <p:tag name="CHARTSTRINGSTDPER" val="0.0175438596491228 0.0760233918128655 0.251461988304094 0.321637426900585 0.333333333333333"/>
  <p:tag name="CHARTSTRINGREVPER" val="0.333333333333333 0.321637426900585 0.251461988304094 0.0760233918128655 0.0175438596491228"/>
  <p:tag name="VALUES" val="Incorrect|smicln|Incorrect|smicln|Incorrect|smicln|Correct|smicln|Incorrect"/>
</p:tagLst>
</file>

<file path=ppt/tags/tag93.xml><?xml version="1.0" encoding="utf-8"?>
<p:tagLst xmlns:a="http://schemas.openxmlformats.org/drawingml/2006/main" xmlns:r="http://schemas.openxmlformats.org/officeDocument/2006/relationships" xmlns:p="http://schemas.openxmlformats.org/presentationml/2006/main">
  <p:tag name="CHARTTYPE" val="0"/>
</p:tagLst>
</file>

<file path=ppt/tags/tag9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5.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161"/>
  <p:tag name="FONTSIZE" val="20"/>
  <p:tag name="BULLETTYPE" val="ppBulletArabicPeriod"/>
  <p:tag name="ANSWERTEXT" val="Mutation in APC tumour suppressor gene&#10;Mutation in K-RAS oncogene&#10;Mutation in TP53 tumour suppressor gene&#10;Mutation in MLH1 DNA mismatch repair gene&#10;Monoclonality"/>
</p:tagLst>
</file>

<file path=ppt/tags/tag96.xml><?xml version="1.0" encoding="utf-8"?>
<p:tagLst xmlns:a="http://schemas.openxmlformats.org/drawingml/2006/main" xmlns:r="http://schemas.openxmlformats.org/officeDocument/2006/relationships" xmlns:p="http://schemas.openxmlformats.org/presentationml/2006/main">
  <p:tag name="SLIDEID" val="4682C896796E432D806FBA0491286100"/>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SLIDEGUID" val="4682C896796E432D806FBA0491286100"/>
  <p:tag name="SLIDEORDER" val="1"/>
  <p:tag name="QUESTIONALIAS" val="Anatomy – Spread of colorectal cancer Spread of tumour from a rectal carcinoma to the liver could be via:       "/>
  <p:tag name="ANSWERSALIAS" val="The internal iliac veins|smicln|The superior rectal artery|smicln|The inferior mesenteric vein|smicln|The splenic vein|smicln|The inguinal lymph nodes"/>
  <p:tag name="ANONYMOUSTEMP" val="False"/>
  <p:tag name="TOTALRESPONSES" val="44"/>
  <p:tag name="RESPONSECOUNT" val="44"/>
  <p:tag name="SLICED" val="False"/>
  <p:tag name="RESPONSES" val="1;1;1;1;1;1;2;2;2;2;2;2;3;3;3;3;3;3;3;3;3;3;3;3;3;3;3;3;3;3;3;4;4;4;4;4;4;5;5;5;5;5;5;5;-;-;-;-;-;-;-;-;-;-;-;-;-;-;-;-;-;-;-;-;-;-;-;-;-;-;-;-;-;-;-;-;-;-;"/>
  <p:tag name="CHARTSTRINGSTD" val="6 6 19 6 7"/>
  <p:tag name="CHARTSTRINGREV" val="7 6 19 6 6"/>
  <p:tag name="CHARTSTRINGSTDPER" val="0.136363636363636 0.136363636363636 0.431818181818182 0.136363636363636 0.159090909090909"/>
  <p:tag name="CHARTSTRINGREVPER" val="0.159090909090909 0.136363636363636 0.431818181818182 0.136363636363636 0.136363636363636"/>
  <p:tag name="VALUES" val="Incorrect|smicln|Incorrect|smicln|Correct|smicln|Incorrect|smicln|Incorrect"/>
  <p:tag name="RESPONSESGATHERED" val="False"/>
</p:tagLst>
</file>

<file path=ppt/tags/tag97.xml><?xml version="1.0" encoding="utf-8"?>
<p:tagLst xmlns:a="http://schemas.openxmlformats.org/drawingml/2006/main" xmlns:r="http://schemas.openxmlformats.org/officeDocument/2006/relationships" xmlns:p="http://schemas.openxmlformats.org/presentationml/2006/main">
  <p:tag name="CHARTTYPE" val="0"/>
</p:tagLst>
</file>

<file path=ppt/tags/tag9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9.xml><?xml version="1.0" encoding="utf-8"?>
<p:tagLst xmlns:a="http://schemas.openxmlformats.org/drawingml/2006/main" xmlns:r="http://schemas.openxmlformats.org/officeDocument/2006/relationships" xmlns:p="http://schemas.openxmlformats.org/presentationml/2006/main">
  <p:tag name="ANSWERBULLETS" val="3"/>
  <p:tag name="TEXTLENGTH" val="122"/>
  <p:tag name="FONTSIZE" val="24"/>
  <p:tag name="BULLETTYPE" val="ppBulletArabicPeriod"/>
  <p:tag name="ANSWERTEXT" val="The internal iliac veins&#10;The superior rectal artery&#10;The inferior mesenteric vein&#10;The splenic vein&#10;The inguinal lymph nodes"/>
  <p:tag name="OLDNUMANSWERS" val="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1130</TotalTime>
  <Words>2856</Words>
  <Application>Microsoft Office PowerPoint</Application>
  <PresentationFormat>On-screen Show (4:3)</PresentationFormat>
  <Paragraphs>233</Paragraphs>
  <Slides>34</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Microsoft Graph Chart</vt:lpstr>
      <vt:lpstr>AEA 2015 Formative Feedback Session</vt:lpstr>
      <vt:lpstr>In which year of the program are you enrolled?</vt:lpstr>
      <vt:lpstr>Obtaining Consent In relation to obtaining consent for treatment from a patient, the ordinary duty of disclosure can be modified in all of the following conditions, EXCEPT: </vt:lpstr>
      <vt:lpstr>Obtaining Consent</vt:lpstr>
      <vt:lpstr>Histology of Bone Regarding the histology of bone formation, which ONE of the following statements is MOST CORRECT? </vt:lpstr>
      <vt:lpstr>Post-operative Infections Which ONE of the groups of pathogens listed below contains the bacteria most commonly responsible for surgical site infections? </vt:lpstr>
      <vt:lpstr>Arthritis A 65 year-old woman presents with pain and swelling of her hands. Based upon history and clinical examination, which ONE of the following statements is the MOST CORRECT? </vt:lpstr>
      <vt:lpstr>Anatomy – Spinal Nerves A patient presents with loss of the patellar reflex and cutaneous sensation to the anteromedial side of the leg.  Which spinal nerve is most likely implicated? </vt:lpstr>
      <vt:lpstr>Anatomy – Spinal Nerves A patient presents with loss of the patellar reflex and cutaneous sensation to the anteromedial side of the leg.  Which spinal nerve is most likely implicated?</vt:lpstr>
      <vt:lpstr>Anatomy – Knee In the Rugby world cup final, a player is tackled just as he is kicking the ball. At the time of the tackle, he has all of his weight planted on his left leg when another player strikes the lateral side of his knee. When the team physician examines the knee he is able to elicit abnormal forward motion of the tibia on the femur (anterior drawer sign).  The forward motion is caused by damage to which ONE of the following structures? </vt:lpstr>
      <vt:lpstr>Anatomy – Knee In the Rugby world cup final, a player is tackled just as he is kicking the ball. At the time of the tackle, he has all of his weight planted on his left leg when another player strikes the lateral side of his knee. When the team physician examines the knee he is able to elicit abnormal forward motion of the tibia on the femur (anterior drawer sign).  The forward motion is caused by damage to which ONE of the following structures? </vt:lpstr>
      <vt:lpstr>Anatomy – Median nerve Injury of the median nerve at the level of the wrist will result in: </vt:lpstr>
      <vt:lpstr>Anatomy – Median nerve Injury of the median nerve at the level of the wrist will result in: </vt:lpstr>
      <vt:lpstr>Physiology – Muscle 1 Which ONE of the following statements is MOST CORRECT regarding the sliding filament theory of muscle contraction?  </vt:lpstr>
      <vt:lpstr>Physiology – Muscle 1 Which ONE of the following statements is MOST CORRECT regarding the sliding filament theory of muscle contraction? </vt:lpstr>
      <vt:lpstr>Physiology – Muscle 2 Regarding an isometric contraction, which ONE of the following statements is MOST CORRECT?   </vt:lpstr>
      <vt:lpstr>Physiology – Muscle 2 Regarding an isometric contraction, which ONE of the following statements is MOST CORRECT? </vt:lpstr>
      <vt:lpstr>Physiology – Action potentials Which ONE of the following statements regarding action potentials is MOST CORRECT?       </vt:lpstr>
      <vt:lpstr>PowerPoint Presentation</vt:lpstr>
      <vt:lpstr>Physiology – Neuromuscular transmission Which ONE of the following statements regarding neuromuscular transmission is MOST CORRECT?       </vt:lpstr>
      <vt:lpstr>PowerPoint Presentation</vt:lpstr>
      <vt:lpstr>Physiology – Pain Regarding pain pathways from the periphery to the brain, which ONE of the following statements is MOST CORRECT?        </vt:lpstr>
      <vt:lpstr>PowerPoint Presentation</vt:lpstr>
      <vt:lpstr>Physiology – Vestibular system Regarding the generation of an action potential by the vestibular apparatus, all of the following statements are true, EXCEPT:        </vt:lpstr>
      <vt:lpstr>Falls in Older People Impairment in which five sensorimotor and balance systems are independent risk factors for falls in large prospective studies of community-dwelling older people?        </vt:lpstr>
      <vt:lpstr>Pharmacology - Opioids Which ONE of the following statements regarding morphine is most correct?  </vt:lpstr>
      <vt:lpstr>Pharmacology - Opioids Which ONE of the following statements regarding morphine is most correct?  </vt:lpstr>
      <vt:lpstr>Cancer – Diagnosis Which ONE of the following investigations is needed to establish a diagnosis of cancer?          </vt:lpstr>
      <vt:lpstr>Cancer - Diagnosis</vt:lpstr>
      <vt:lpstr>Cancer – Chemotherapy Patients with cancer are often treated with chemotherapy before they undergo surgery. This treatment is intended to:          </vt:lpstr>
      <vt:lpstr>Clinical Biochemistry – Iron Regarding the use of serum ferritin results for assessing iron status, which ONE of the following statements is MOST CORRECT?    </vt:lpstr>
      <vt:lpstr>Pathology – Colorectal cancer A 58-year-old woman is referred for colonoscopy following a positive screening FOBT. Colonoscopy reveals several small polyps, as well as a 3 cm mass located in the cecum. A biopsy of this mass was sent for histopathological and molecular evaluation. All of the following abnormalities are likely to be present in this lesion, EXCEPT:      </vt:lpstr>
      <vt:lpstr>Anatomy – Spread of colorectal cancer Spread of tumour from a rectal carcinoma to the liver could be via:       </vt:lpstr>
      <vt:lpstr>Palliative Care Patients and their families frequently resist referral to a palliative care service because:       </vt:lpstr>
    </vt:vector>
  </TitlesOfParts>
  <Company>University of New South Wales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AEB 2014 Formative Feedback Session</dc:title>
  <dc:creator>Gary Velan</dc:creator>
  <cp:lastModifiedBy>Gary Velan</cp:lastModifiedBy>
  <cp:revision>154</cp:revision>
  <dcterms:created xsi:type="dcterms:W3CDTF">2014-11-03T01:17:35Z</dcterms:created>
  <dcterms:modified xsi:type="dcterms:W3CDTF">2015-11-04T23:01:05Z</dcterms:modified>
</cp:coreProperties>
</file>